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98" r:id="rId2"/>
    <p:sldId id="299" r:id="rId3"/>
    <p:sldId id="300" r:id="rId4"/>
    <p:sldId id="269" r:id="rId5"/>
    <p:sldId id="301" r:id="rId6"/>
    <p:sldId id="302" r:id="rId7"/>
    <p:sldId id="303" r:id="rId8"/>
    <p:sldId id="304" r:id="rId9"/>
    <p:sldId id="268" r:id="rId1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284" y="40"/>
      </p:cViewPr>
      <p:guideLst/>
    </p:cSldViewPr>
  </p:slideViewPr>
  <p:notesTextViewPr>
    <p:cViewPr>
      <p:scale>
        <a:sx n="1" d="1"/>
        <a:sy n="1" d="1"/>
      </p:scale>
      <p:origin x="0" y="0"/>
    </p:cViewPr>
  </p:notesTextViewPr>
  <p:sorterViewPr>
    <p:cViewPr varScale="1">
      <p:scale>
        <a:sx n="100" d="100"/>
        <a:sy n="100" d="100"/>
      </p:scale>
      <p:origin x="0" y="-5552"/>
    </p:cViewPr>
  </p:sorterViewPr>
  <p:notesViewPr>
    <p:cSldViewPr snapToGrid="0">
      <p:cViewPr varScale="1">
        <p:scale>
          <a:sx n="47" d="100"/>
          <a:sy n="47" d="100"/>
        </p:scale>
        <p:origin x="2792"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imoto Toyoshige" userId="d86db57c44be1aa4" providerId="LiveId" clId="{E0E0FCD9-55A2-4EB6-AB3D-6805D8BDE401}"/>
    <pc:docChg chg="custSel delSld modSld">
      <pc:chgData name="Morimoto Toyoshige" userId="d86db57c44be1aa4" providerId="LiveId" clId="{E0E0FCD9-55A2-4EB6-AB3D-6805D8BDE401}" dt="2020-02-19T02:35:08.225" v="2" actId="478"/>
      <pc:docMkLst>
        <pc:docMk/>
      </pc:docMkLst>
      <pc:sldChg chg="del">
        <pc:chgData name="Morimoto Toyoshige" userId="d86db57c44be1aa4" providerId="LiveId" clId="{E0E0FCD9-55A2-4EB6-AB3D-6805D8BDE401}" dt="2020-02-19T02:34:47.699" v="0" actId="47"/>
        <pc:sldMkLst>
          <pc:docMk/>
          <pc:sldMk cId="1038457510" sldId="256"/>
        </pc:sldMkLst>
      </pc:sldChg>
      <pc:sldChg chg="del">
        <pc:chgData name="Morimoto Toyoshige" userId="d86db57c44be1aa4" providerId="LiveId" clId="{E0E0FCD9-55A2-4EB6-AB3D-6805D8BDE401}" dt="2020-02-19T02:34:47.699" v="0" actId="47"/>
        <pc:sldMkLst>
          <pc:docMk/>
          <pc:sldMk cId="1890149851" sldId="257"/>
        </pc:sldMkLst>
      </pc:sldChg>
      <pc:sldChg chg="del">
        <pc:chgData name="Morimoto Toyoshige" userId="d86db57c44be1aa4" providerId="LiveId" clId="{E0E0FCD9-55A2-4EB6-AB3D-6805D8BDE401}" dt="2020-02-19T02:35:00.305" v="1" actId="47"/>
        <pc:sldMkLst>
          <pc:docMk/>
          <pc:sldMk cId="1711251993" sldId="258"/>
        </pc:sldMkLst>
      </pc:sldChg>
      <pc:sldChg chg="del">
        <pc:chgData name="Morimoto Toyoshige" userId="d86db57c44be1aa4" providerId="LiveId" clId="{E0E0FCD9-55A2-4EB6-AB3D-6805D8BDE401}" dt="2020-02-19T02:35:00.305" v="1" actId="47"/>
        <pc:sldMkLst>
          <pc:docMk/>
          <pc:sldMk cId="3313057140" sldId="260"/>
        </pc:sldMkLst>
      </pc:sldChg>
      <pc:sldChg chg="del">
        <pc:chgData name="Morimoto Toyoshige" userId="d86db57c44be1aa4" providerId="LiveId" clId="{E0E0FCD9-55A2-4EB6-AB3D-6805D8BDE401}" dt="2020-02-19T02:35:00.305" v="1" actId="47"/>
        <pc:sldMkLst>
          <pc:docMk/>
          <pc:sldMk cId="1898816928" sldId="262"/>
        </pc:sldMkLst>
      </pc:sldChg>
      <pc:sldChg chg="del">
        <pc:chgData name="Morimoto Toyoshige" userId="d86db57c44be1aa4" providerId="LiveId" clId="{E0E0FCD9-55A2-4EB6-AB3D-6805D8BDE401}" dt="2020-02-19T02:35:00.305" v="1" actId="47"/>
        <pc:sldMkLst>
          <pc:docMk/>
          <pc:sldMk cId="1949925793" sldId="263"/>
        </pc:sldMkLst>
      </pc:sldChg>
      <pc:sldChg chg="del">
        <pc:chgData name="Morimoto Toyoshige" userId="d86db57c44be1aa4" providerId="LiveId" clId="{E0E0FCD9-55A2-4EB6-AB3D-6805D8BDE401}" dt="2020-02-19T02:35:00.305" v="1" actId="47"/>
        <pc:sldMkLst>
          <pc:docMk/>
          <pc:sldMk cId="2442119178" sldId="264"/>
        </pc:sldMkLst>
      </pc:sldChg>
      <pc:sldChg chg="del">
        <pc:chgData name="Morimoto Toyoshige" userId="d86db57c44be1aa4" providerId="LiveId" clId="{E0E0FCD9-55A2-4EB6-AB3D-6805D8BDE401}" dt="2020-02-19T02:34:47.699" v="0" actId="47"/>
        <pc:sldMkLst>
          <pc:docMk/>
          <pc:sldMk cId="3056119200" sldId="266"/>
        </pc:sldMkLst>
      </pc:sldChg>
      <pc:sldChg chg="del">
        <pc:chgData name="Morimoto Toyoshige" userId="d86db57c44be1aa4" providerId="LiveId" clId="{E0E0FCD9-55A2-4EB6-AB3D-6805D8BDE401}" dt="2020-02-19T02:34:47.699" v="0" actId="47"/>
        <pc:sldMkLst>
          <pc:docMk/>
          <pc:sldMk cId="676162445" sldId="267"/>
        </pc:sldMkLst>
      </pc:sldChg>
      <pc:sldChg chg="delSp delAnim">
        <pc:chgData name="Morimoto Toyoshige" userId="d86db57c44be1aa4" providerId="LiveId" clId="{E0E0FCD9-55A2-4EB6-AB3D-6805D8BDE401}" dt="2020-02-19T02:35:08.225" v="2" actId="478"/>
        <pc:sldMkLst>
          <pc:docMk/>
          <pc:sldMk cId="3607127902" sldId="268"/>
        </pc:sldMkLst>
        <pc:spChg chg="del">
          <ac:chgData name="Morimoto Toyoshige" userId="d86db57c44be1aa4" providerId="LiveId" clId="{E0E0FCD9-55A2-4EB6-AB3D-6805D8BDE401}" dt="2020-02-19T02:35:08.225" v="2" actId="478"/>
          <ac:spMkLst>
            <pc:docMk/>
            <pc:sldMk cId="3607127902" sldId="268"/>
            <ac:spMk id="4" creationId="{883E0CA1-403E-46EE-A45E-543AE8F30318}"/>
          </ac:spMkLst>
        </pc:spChg>
      </pc:sldChg>
      <pc:sldChg chg="del">
        <pc:chgData name="Morimoto Toyoshige" userId="d86db57c44be1aa4" providerId="LiveId" clId="{E0E0FCD9-55A2-4EB6-AB3D-6805D8BDE401}" dt="2020-02-19T02:35:00.305" v="1" actId="47"/>
        <pc:sldMkLst>
          <pc:docMk/>
          <pc:sldMk cId="4039846440" sldId="276"/>
        </pc:sldMkLst>
      </pc:sldChg>
      <pc:sldChg chg="del">
        <pc:chgData name="Morimoto Toyoshige" userId="d86db57c44be1aa4" providerId="LiveId" clId="{E0E0FCD9-55A2-4EB6-AB3D-6805D8BDE401}" dt="2020-02-19T02:35:00.305" v="1" actId="47"/>
        <pc:sldMkLst>
          <pc:docMk/>
          <pc:sldMk cId="1077357817" sldId="286"/>
        </pc:sldMkLst>
      </pc:sldChg>
      <pc:sldChg chg="del">
        <pc:chgData name="Morimoto Toyoshige" userId="d86db57c44be1aa4" providerId="LiveId" clId="{E0E0FCD9-55A2-4EB6-AB3D-6805D8BDE401}" dt="2020-02-19T02:35:00.305" v="1" actId="47"/>
        <pc:sldMkLst>
          <pc:docMk/>
          <pc:sldMk cId="2285537347" sldId="287"/>
        </pc:sldMkLst>
      </pc:sldChg>
      <pc:sldChg chg="del">
        <pc:chgData name="Morimoto Toyoshige" userId="d86db57c44be1aa4" providerId="LiveId" clId="{E0E0FCD9-55A2-4EB6-AB3D-6805D8BDE401}" dt="2020-02-19T02:35:00.305" v="1" actId="47"/>
        <pc:sldMkLst>
          <pc:docMk/>
          <pc:sldMk cId="1715854349" sldId="289"/>
        </pc:sldMkLst>
      </pc:sldChg>
      <pc:sldChg chg="del">
        <pc:chgData name="Morimoto Toyoshige" userId="d86db57c44be1aa4" providerId="LiveId" clId="{E0E0FCD9-55A2-4EB6-AB3D-6805D8BDE401}" dt="2020-02-19T02:35:00.305" v="1" actId="47"/>
        <pc:sldMkLst>
          <pc:docMk/>
          <pc:sldMk cId="383003698" sldId="293"/>
        </pc:sldMkLst>
      </pc:sldChg>
      <pc:sldChg chg="del">
        <pc:chgData name="Morimoto Toyoshige" userId="d86db57c44be1aa4" providerId="LiveId" clId="{E0E0FCD9-55A2-4EB6-AB3D-6805D8BDE401}" dt="2020-02-19T02:35:00.305" v="1" actId="47"/>
        <pc:sldMkLst>
          <pc:docMk/>
          <pc:sldMk cId="4107265806" sldId="295"/>
        </pc:sldMkLst>
      </pc:sldChg>
      <pc:sldChg chg="del">
        <pc:chgData name="Morimoto Toyoshige" userId="d86db57c44be1aa4" providerId="LiveId" clId="{E0E0FCD9-55A2-4EB6-AB3D-6805D8BDE401}" dt="2020-02-19T02:35:00.305" v="1" actId="47"/>
        <pc:sldMkLst>
          <pc:docMk/>
          <pc:sldMk cId="4195698902" sldId="296"/>
        </pc:sldMkLst>
      </pc:sldChg>
      <pc:sldChg chg="del">
        <pc:chgData name="Morimoto Toyoshige" userId="d86db57c44be1aa4" providerId="LiveId" clId="{E0E0FCD9-55A2-4EB6-AB3D-6805D8BDE401}" dt="2020-02-19T02:35:00.305" v="1" actId="47"/>
        <pc:sldMkLst>
          <pc:docMk/>
          <pc:sldMk cId="269958736" sldId="297"/>
        </pc:sldMkLst>
      </pc:sldChg>
      <pc:sldChg chg="del">
        <pc:chgData name="Morimoto Toyoshige" userId="d86db57c44be1aa4" providerId="LiveId" clId="{E0E0FCD9-55A2-4EB6-AB3D-6805D8BDE401}" dt="2020-02-19T02:35:00.305" v="1" actId="47"/>
        <pc:sldMkLst>
          <pc:docMk/>
          <pc:sldMk cId="2875947396" sldId="305"/>
        </pc:sldMkLst>
      </pc:sldChg>
      <pc:sldChg chg="del">
        <pc:chgData name="Morimoto Toyoshige" userId="d86db57c44be1aa4" providerId="LiveId" clId="{E0E0FCD9-55A2-4EB6-AB3D-6805D8BDE401}" dt="2020-02-19T02:35:00.305" v="1" actId="47"/>
        <pc:sldMkLst>
          <pc:docMk/>
          <pc:sldMk cId="3944545335" sldId="306"/>
        </pc:sldMkLst>
      </pc:sldChg>
      <pc:sldChg chg="del">
        <pc:chgData name="Morimoto Toyoshige" userId="d86db57c44be1aa4" providerId="LiveId" clId="{E0E0FCD9-55A2-4EB6-AB3D-6805D8BDE401}" dt="2020-02-19T02:35:00.305" v="1" actId="47"/>
        <pc:sldMkLst>
          <pc:docMk/>
          <pc:sldMk cId="1329262979"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6431EF0-6A32-4180-ACF8-7A851C065324}" type="datetimeFigureOut">
              <a:rPr kumimoji="1" lang="ja-JP" altLang="en-US" smtClean="0"/>
              <a:t>2020/3/5</a:t>
            </a:fld>
            <a:endParaRPr kumimoji="1" lang="ja-JP" altLang="en-US"/>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5D2589B-3DDC-4EDB-9FE6-EFEEA2704AB7}" type="slidenum">
              <a:rPr kumimoji="1" lang="ja-JP" altLang="en-US" smtClean="0"/>
              <a:t>‹#›</a:t>
            </a:fld>
            <a:endParaRPr kumimoji="1" lang="ja-JP" altLang="en-US"/>
          </a:p>
        </p:txBody>
      </p:sp>
    </p:spTree>
    <p:extLst>
      <p:ext uri="{BB962C8B-B14F-4D97-AF65-F5344CB8AC3E}">
        <p14:creationId xmlns:p14="http://schemas.microsoft.com/office/powerpoint/2010/main" val="10774278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皆さん、お住まいの耐震化は考えていますか。</a:t>
            </a:r>
            <a:endParaRPr kumimoji="1" lang="en-US" altLang="ja-JP" dirty="0"/>
          </a:p>
          <a:p>
            <a:r>
              <a:rPr lang="ja-JP" altLang="en-US" dirty="0"/>
              <a:t>日本</a:t>
            </a:r>
            <a:r>
              <a:rPr kumimoji="1" lang="ja-JP" altLang="en-US" dirty="0"/>
              <a:t>では忘れた頃に大きな地震が発生し、その都度、人や建物が被害に見舞われています。</a:t>
            </a:r>
            <a:endParaRPr kumimoji="1" lang="en-US" altLang="ja-JP" dirty="0"/>
          </a:p>
          <a:p>
            <a:r>
              <a:rPr lang="ja-JP" altLang="en-US" dirty="0"/>
              <a:t>これか</a:t>
            </a:r>
            <a:r>
              <a:rPr kumimoji="1" lang="ja-JP" altLang="en-US" dirty="0"/>
              <a:t>ら、住宅の耐震について、一緒に考えてみましょう。</a:t>
            </a:r>
          </a:p>
        </p:txBody>
      </p:sp>
      <p:sp>
        <p:nvSpPr>
          <p:cNvPr id="4" name="スライド番号プレースホルダー 3"/>
          <p:cNvSpPr>
            <a:spLocks noGrp="1"/>
          </p:cNvSpPr>
          <p:nvPr>
            <p:ph type="sldNum" sz="quarter" idx="5"/>
          </p:nvPr>
        </p:nvSpPr>
        <p:spPr/>
        <p:txBody>
          <a:bodyPr/>
          <a:lstStyle/>
          <a:p>
            <a:fld id="{3F84E1EC-C958-49D1-AAB3-31515B4B733D}" type="slidenum">
              <a:rPr kumimoji="1" lang="ja-JP" altLang="en-US" smtClean="0"/>
              <a:t>1</a:t>
            </a:fld>
            <a:endParaRPr kumimoji="1" lang="ja-JP" altLang="en-US"/>
          </a:p>
        </p:txBody>
      </p:sp>
    </p:spTree>
    <p:extLst>
      <p:ext uri="{BB962C8B-B14F-4D97-AF65-F5344CB8AC3E}">
        <p14:creationId xmlns:p14="http://schemas.microsoft.com/office/powerpoint/2010/main" val="3364381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まず、住宅などの建築物には「建築基準法」が適用されます。</a:t>
            </a:r>
            <a:endParaRPr lang="en-US" altLang="ja-JP" dirty="0"/>
          </a:p>
          <a:p>
            <a:r>
              <a:rPr lang="ja-JP" altLang="en-US" dirty="0"/>
              <a:t>皆さんのお住まいも、この建築基準法に基づき、建てられています。</a:t>
            </a:r>
            <a:endParaRPr lang="en-US" altLang="ja-JP" dirty="0"/>
          </a:p>
          <a:p>
            <a:r>
              <a:rPr kumimoji="1" lang="ja-JP" altLang="en-US" dirty="0"/>
              <a:t>では、建築基準法どおりに建てられた住宅がなぜ地震で倒壊してしまうのでしょう。</a:t>
            </a:r>
            <a:endParaRPr kumimoji="1" lang="en-US" altLang="ja-JP" dirty="0"/>
          </a:p>
          <a:p>
            <a:r>
              <a:rPr lang="ja-JP" altLang="en-US" dirty="0"/>
              <a:t>建築基準法は最低限の基準だからです。</a:t>
            </a:r>
            <a:endParaRPr lang="en-US" altLang="ja-JP" dirty="0"/>
          </a:p>
          <a:p>
            <a:r>
              <a:rPr kumimoji="1" lang="ja-JP" altLang="en-US" dirty="0"/>
              <a:t>そして、大きな地震被害が発生する都度、法の見直しが繰り返されています。</a:t>
            </a:r>
          </a:p>
        </p:txBody>
      </p:sp>
      <p:sp>
        <p:nvSpPr>
          <p:cNvPr id="4" name="スライド番号プレースホルダー 3"/>
          <p:cNvSpPr>
            <a:spLocks noGrp="1"/>
          </p:cNvSpPr>
          <p:nvPr>
            <p:ph type="sldNum" sz="quarter" idx="5"/>
          </p:nvPr>
        </p:nvSpPr>
        <p:spPr/>
        <p:txBody>
          <a:bodyPr/>
          <a:lstStyle/>
          <a:p>
            <a:fld id="{3F84E1EC-C958-49D1-AAB3-31515B4B733D}" type="slidenum">
              <a:rPr kumimoji="1" lang="ja-JP" altLang="en-US" smtClean="0"/>
              <a:t>2</a:t>
            </a:fld>
            <a:endParaRPr kumimoji="1" lang="ja-JP" altLang="en-US"/>
          </a:p>
        </p:txBody>
      </p:sp>
    </p:spTree>
    <p:extLst>
      <p:ext uri="{BB962C8B-B14F-4D97-AF65-F5344CB8AC3E}">
        <p14:creationId xmlns:p14="http://schemas.microsoft.com/office/powerpoint/2010/main" val="2695283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このグラフは２０１６年</a:t>
            </a:r>
            <a:r>
              <a:rPr kumimoji="1" lang="en-US" altLang="ja-JP" dirty="0"/>
              <a:t>4</a:t>
            </a:r>
            <a:r>
              <a:rPr kumimoji="1" lang="ja-JP" altLang="en-US" dirty="0"/>
              <a:t>月に発生した熊本地震の木造住宅の被害状況です。</a:t>
            </a:r>
            <a:endParaRPr kumimoji="1" lang="en-US" altLang="ja-JP" dirty="0"/>
          </a:p>
          <a:p>
            <a:r>
              <a:rPr kumimoji="1" lang="ja-JP" altLang="en-US" dirty="0"/>
              <a:t>１９８６年以前に建築された旧耐震基準の住宅の約半数が大破や倒壊・崩壊になりました。</a:t>
            </a:r>
            <a:endParaRPr lang="en-US" altLang="ja-JP" dirty="0"/>
          </a:p>
          <a:p>
            <a:r>
              <a:rPr kumimoji="1" lang="ja-JP" altLang="en-US" dirty="0"/>
              <a:t>しかし、古い基準で建てられた住宅だけが大きな被害にあったたわけではありません。</a:t>
            </a:r>
            <a:endParaRPr kumimoji="1" lang="en-US" altLang="ja-JP" dirty="0"/>
          </a:p>
          <a:p>
            <a:r>
              <a:rPr kumimoji="1" lang="ja-JP" altLang="en-US" dirty="0"/>
              <a:t>数多くの新しい建物も大きな被害に遭いました。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84E1EC-C958-49D1-AAB3-31515B4B733D}" type="slidenum">
              <a:rPr kumimoji="1" lang="ja-JP" altLang="en-US" smtClean="0"/>
              <a:t>3</a:t>
            </a:fld>
            <a:endParaRPr kumimoji="1" lang="ja-JP" altLang="en-US"/>
          </a:p>
        </p:txBody>
      </p:sp>
    </p:spTree>
    <p:extLst>
      <p:ext uri="{BB962C8B-B14F-4D97-AF65-F5344CB8AC3E}">
        <p14:creationId xmlns:p14="http://schemas.microsoft.com/office/powerpoint/2010/main" val="2645966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では、どうして新しい建物も壊れたのでしょう。</a:t>
            </a:r>
            <a:endParaRPr kumimoji="1" lang="en-US" altLang="ja-JP" dirty="0"/>
          </a:p>
          <a:p>
            <a:r>
              <a:rPr lang="ja-JP" altLang="en-US" dirty="0"/>
              <a:t>熊本地震は、</a:t>
            </a:r>
            <a:r>
              <a:rPr lang="en-US" altLang="ja-JP" dirty="0"/>
              <a:t>4</a:t>
            </a:r>
            <a:r>
              <a:rPr lang="ja-JP" altLang="en-US" dirty="0"/>
              <a:t>月</a:t>
            </a:r>
            <a:r>
              <a:rPr lang="en-US" altLang="ja-JP" dirty="0"/>
              <a:t>14</a:t>
            </a:r>
            <a:r>
              <a:rPr lang="ja-JP" altLang="en-US" dirty="0"/>
              <a:t>日に発生した震度７の前震と、その</a:t>
            </a:r>
            <a:r>
              <a:rPr lang="en-US" altLang="ja-JP" dirty="0"/>
              <a:t>2</a:t>
            </a:r>
            <a:r>
              <a:rPr lang="ja-JP" altLang="en-US" dirty="0"/>
              <a:t>日後の</a:t>
            </a:r>
            <a:r>
              <a:rPr lang="en-US" altLang="ja-JP" dirty="0"/>
              <a:t>16</a:t>
            </a:r>
            <a:r>
              <a:rPr lang="ja-JP" altLang="en-US" dirty="0"/>
              <a:t>日に発生した震度７の本震など、複数の地震に見舞われたからです。</a:t>
            </a:r>
            <a:endParaRPr kumimoji="1" lang="ja-JP" altLang="en-US" dirty="0"/>
          </a:p>
        </p:txBody>
      </p:sp>
      <p:sp>
        <p:nvSpPr>
          <p:cNvPr id="4" name="スライド番号プレースホルダー 3"/>
          <p:cNvSpPr>
            <a:spLocks noGrp="1"/>
          </p:cNvSpPr>
          <p:nvPr>
            <p:ph type="sldNum" sz="quarter" idx="5"/>
          </p:nvPr>
        </p:nvSpPr>
        <p:spPr/>
        <p:txBody>
          <a:bodyPr/>
          <a:lstStyle/>
          <a:p>
            <a:fld id="{3F84E1EC-C958-49D1-AAB3-31515B4B733D}" type="slidenum">
              <a:rPr kumimoji="1" lang="ja-JP" altLang="en-US" smtClean="0"/>
              <a:t>4</a:t>
            </a:fld>
            <a:endParaRPr kumimoji="1" lang="ja-JP" altLang="en-US"/>
          </a:p>
        </p:txBody>
      </p:sp>
    </p:spTree>
    <p:extLst>
      <p:ext uri="{BB962C8B-B14F-4D97-AF65-F5344CB8AC3E}">
        <p14:creationId xmlns:p14="http://schemas.microsoft.com/office/powerpoint/2010/main" val="382388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では、本当に複数の地震に見舞われると住宅は倒壊・崩壊してしまうのでしょうか。</a:t>
            </a:r>
            <a:endParaRPr kumimoji="1" lang="en-US" altLang="ja-JP" dirty="0"/>
          </a:p>
          <a:p>
            <a:r>
              <a:rPr lang="ja-JP" altLang="en-US" dirty="0"/>
              <a:t>コンピュータ上でシミュレーションしてみましょう。</a:t>
            </a:r>
            <a:endParaRPr lang="en-US" altLang="ja-JP" dirty="0"/>
          </a:p>
          <a:p>
            <a:r>
              <a:rPr kumimoji="1" lang="ja-JP" altLang="en-US" dirty="0"/>
              <a:t>モデルの住宅は、木造</a:t>
            </a:r>
            <a:r>
              <a:rPr kumimoji="1" lang="en-US" altLang="ja-JP" dirty="0"/>
              <a:t>2</a:t>
            </a:r>
            <a:r>
              <a:rPr kumimoji="1" lang="ja-JP" altLang="en-US" dirty="0"/>
              <a:t>階建てのよく見かける住宅です。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84E1EC-C958-49D1-AAB3-31515B4B733D}" type="slidenum">
              <a:rPr kumimoji="1" lang="ja-JP" altLang="en-US" smtClean="0"/>
              <a:t>5</a:t>
            </a:fld>
            <a:endParaRPr kumimoji="1" lang="ja-JP" altLang="en-US"/>
          </a:p>
        </p:txBody>
      </p:sp>
    </p:spTree>
    <p:extLst>
      <p:ext uri="{BB962C8B-B14F-4D97-AF65-F5344CB8AC3E}">
        <p14:creationId xmlns:p14="http://schemas.microsoft.com/office/powerpoint/2010/main" val="360340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これを、コンピュータ上で入力処理をするとご覧の様な形となります。</a:t>
            </a:r>
            <a:endParaRPr kumimoji="1" lang="en-US" altLang="ja-JP" dirty="0"/>
          </a:p>
          <a:p>
            <a:r>
              <a:rPr lang="ja-JP" altLang="en-US" dirty="0"/>
              <a:t>なお、モデルの住宅は建築基準法で定められた基準で倒壊・崩壊しないことが確認されたモデルです。</a:t>
            </a:r>
            <a:endParaRPr lang="en-US" altLang="ja-JP" dirty="0"/>
          </a:p>
          <a:p>
            <a:r>
              <a:rPr kumimoji="1" lang="ja-JP" altLang="en-US" dirty="0"/>
              <a:t>このモデルに、実際に熊本県で観測された熊本地震の前震と本震を入力します。</a:t>
            </a:r>
            <a:r>
              <a:rPr lang="ja-JP" altLang="en-US" dirty="0"/>
              <a:t>皆さん、ご自分の家だと思ってご覧ください。</a:t>
            </a:r>
            <a:endParaRPr lang="en-US" altLang="ja-JP" dirty="0"/>
          </a:p>
          <a:p>
            <a:endParaRPr kumimoji="1" lang="en-US" altLang="ja-JP" dirty="0"/>
          </a:p>
          <a:p>
            <a:r>
              <a:rPr lang="ja-JP" altLang="en-US" dirty="0"/>
              <a:t>＜動画再生＞</a:t>
            </a:r>
            <a:endParaRPr lang="en-US" altLang="ja-JP" dirty="0"/>
          </a:p>
          <a:p>
            <a:r>
              <a:rPr kumimoji="1" lang="ja-JP" altLang="en-US" dirty="0"/>
              <a:t>・右下のグラフが熊本地震の前震と本震の波形です。時間とともに赤色のバーが時間の経過とともに</a:t>
            </a:r>
            <a:r>
              <a:rPr lang="ja-JP" altLang="en-US" dirty="0"/>
              <a:t>右方向へ移動していきます。</a:t>
            </a:r>
            <a:endParaRPr lang="en-US" altLang="ja-JP" dirty="0"/>
          </a:p>
          <a:p>
            <a:r>
              <a:rPr kumimoji="1" lang="ja-JP" altLang="en-US" dirty="0"/>
              <a:t>・揺れと共に壁などの色が変化していますが、変形状況／損傷度合いを示しています。黄色、オレンジ色、茶色、赤色へと損傷が大きくなります。</a:t>
            </a:r>
            <a:endParaRPr kumimoji="1" lang="en-US" altLang="ja-JP" dirty="0"/>
          </a:p>
          <a:p>
            <a:r>
              <a:rPr lang="ja-JP" altLang="en-US" dirty="0"/>
              <a:t>・前震では、倒壊しなかったですね。続いて、この傷んだ建物に本震がやってきます。</a:t>
            </a:r>
            <a:endParaRPr kumimoji="1" lang="en-US" altLang="ja-JP" dirty="0"/>
          </a:p>
          <a:p>
            <a:endParaRPr lang="en-US" altLang="ja-JP" dirty="0"/>
          </a:p>
          <a:p>
            <a:r>
              <a:rPr kumimoji="1" lang="ja-JP" altLang="en-US" dirty="0"/>
              <a:t>＜終了＞</a:t>
            </a:r>
            <a:endParaRPr kumimoji="1" lang="en-US" altLang="ja-JP" dirty="0"/>
          </a:p>
          <a:p>
            <a:r>
              <a:rPr lang="ja-JP" altLang="en-US" dirty="0"/>
              <a:t>残念ですが、このモデルは倒壊してしまいました。</a:t>
            </a:r>
            <a:endParaRPr kumimoji="1" lang="ja-JP" altLang="en-US" dirty="0"/>
          </a:p>
        </p:txBody>
      </p:sp>
      <p:sp>
        <p:nvSpPr>
          <p:cNvPr id="4" name="スライド番号プレースホルダー 3"/>
          <p:cNvSpPr>
            <a:spLocks noGrp="1"/>
          </p:cNvSpPr>
          <p:nvPr>
            <p:ph type="sldNum" sz="quarter" idx="5"/>
          </p:nvPr>
        </p:nvSpPr>
        <p:spPr/>
        <p:txBody>
          <a:bodyPr/>
          <a:lstStyle/>
          <a:p>
            <a:fld id="{3F84E1EC-C958-49D1-AAB3-31515B4B733D}" type="slidenum">
              <a:rPr kumimoji="1" lang="ja-JP" altLang="en-US" smtClean="0"/>
              <a:t>6</a:t>
            </a:fld>
            <a:endParaRPr kumimoji="1" lang="ja-JP" altLang="en-US"/>
          </a:p>
        </p:txBody>
      </p:sp>
    </p:spTree>
    <p:extLst>
      <p:ext uri="{BB962C8B-B14F-4D97-AF65-F5344CB8AC3E}">
        <p14:creationId xmlns:p14="http://schemas.microsoft.com/office/powerpoint/2010/main" val="3453186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では、運悪く大きな地震に見舞われると、住宅はみな倒壊してしまうのでしょうか。</a:t>
            </a:r>
            <a:endParaRPr kumimoji="1" lang="en-US" altLang="ja-JP" dirty="0"/>
          </a:p>
          <a:p>
            <a:r>
              <a:rPr kumimoji="1" lang="ja-JP" altLang="en-US" dirty="0"/>
              <a:t>対策はあります。</a:t>
            </a:r>
            <a:endParaRPr kumimoji="1" lang="en-US" altLang="ja-JP" dirty="0"/>
          </a:p>
          <a:p>
            <a:r>
              <a:rPr lang="ja-JP" altLang="en-US" dirty="0"/>
              <a:t>まずは「耐震診断」を受けて、改修を行うことです。</a:t>
            </a:r>
            <a:endParaRPr lang="en-US" altLang="ja-JP" dirty="0"/>
          </a:p>
          <a:p>
            <a:r>
              <a:rPr kumimoji="1" lang="ja-JP" altLang="en-US" dirty="0"/>
              <a:t>耐震性を高めるための改修方法はたくさんあります。基礎や柱・梁、壁などを強化する方法や、制震ダンパーなどの装置を入れる方法もあります。</a:t>
            </a:r>
            <a:endParaRPr kumimoji="1" lang="en-US" altLang="ja-JP" dirty="0"/>
          </a:p>
          <a:p>
            <a:endParaRPr lang="en-US" altLang="ja-JP" dirty="0"/>
          </a:p>
          <a:p>
            <a:r>
              <a:rPr kumimoji="1" lang="ja-JP" altLang="en-US" dirty="0"/>
              <a:t>今回は、分かりやすく制震ダンパーを入れてみます。</a:t>
            </a:r>
          </a:p>
        </p:txBody>
      </p:sp>
      <p:sp>
        <p:nvSpPr>
          <p:cNvPr id="4" name="スライド番号プレースホルダー 3"/>
          <p:cNvSpPr>
            <a:spLocks noGrp="1"/>
          </p:cNvSpPr>
          <p:nvPr>
            <p:ph type="sldNum" sz="quarter" idx="5"/>
          </p:nvPr>
        </p:nvSpPr>
        <p:spPr/>
        <p:txBody>
          <a:bodyPr/>
          <a:lstStyle/>
          <a:p>
            <a:fld id="{3F84E1EC-C958-49D1-AAB3-31515B4B733D}" type="slidenum">
              <a:rPr kumimoji="1" lang="ja-JP" altLang="en-US" smtClean="0"/>
              <a:t>7</a:t>
            </a:fld>
            <a:endParaRPr kumimoji="1" lang="ja-JP" altLang="en-US"/>
          </a:p>
        </p:txBody>
      </p:sp>
    </p:spTree>
    <p:extLst>
      <p:ext uri="{BB962C8B-B14F-4D97-AF65-F5344CB8AC3E}">
        <p14:creationId xmlns:p14="http://schemas.microsoft.com/office/powerpoint/2010/main" val="226820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先にご覧いただいたモデルに制震ダンパーを入れてみました。</a:t>
            </a:r>
            <a:endParaRPr kumimoji="1" lang="en-US" altLang="ja-JP" dirty="0"/>
          </a:p>
          <a:p>
            <a:r>
              <a:rPr lang="ja-JP" altLang="en-US" dirty="0"/>
              <a:t>緑色の筋かいの様なものが見えますが、これが制震ダンパーです。</a:t>
            </a:r>
            <a:endParaRPr lang="en-US" altLang="ja-JP" dirty="0"/>
          </a:p>
          <a:p>
            <a:endParaRPr kumimoji="1" lang="en-US" altLang="ja-JP" dirty="0"/>
          </a:p>
          <a:p>
            <a:r>
              <a:rPr lang="ja-JP" altLang="en-US" dirty="0"/>
              <a:t>では、先ほど同様に熊本地震の前震、続いて本震を入力してみます。</a:t>
            </a:r>
            <a:endParaRPr lang="en-US" altLang="ja-JP" dirty="0"/>
          </a:p>
          <a:p>
            <a:endParaRPr kumimoji="1" lang="en-US" altLang="ja-JP" dirty="0"/>
          </a:p>
          <a:p>
            <a:r>
              <a:rPr lang="ja-JP" altLang="en-US" dirty="0"/>
              <a:t>＜結果＞</a:t>
            </a:r>
            <a:endParaRPr lang="en-US" altLang="ja-JP" dirty="0"/>
          </a:p>
          <a:p>
            <a:r>
              <a:rPr kumimoji="1" lang="ja-JP" altLang="en-US" dirty="0"/>
              <a:t>なんとか、倒壊は免れ、命は助かったようです。</a:t>
            </a:r>
          </a:p>
        </p:txBody>
      </p:sp>
      <p:sp>
        <p:nvSpPr>
          <p:cNvPr id="4" name="スライド番号プレースホルダー 3"/>
          <p:cNvSpPr>
            <a:spLocks noGrp="1"/>
          </p:cNvSpPr>
          <p:nvPr>
            <p:ph type="sldNum" sz="quarter" idx="5"/>
          </p:nvPr>
        </p:nvSpPr>
        <p:spPr/>
        <p:txBody>
          <a:bodyPr/>
          <a:lstStyle/>
          <a:p>
            <a:fld id="{3F84E1EC-C958-49D1-AAB3-31515B4B733D}" type="slidenum">
              <a:rPr kumimoji="1" lang="ja-JP" altLang="en-US" smtClean="0"/>
              <a:t>8</a:t>
            </a:fld>
            <a:endParaRPr kumimoji="1" lang="ja-JP" altLang="en-US"/>
          </a:p>
        </p:txBody>
      </p:sp>
    </p:spTree>
    <p:extLst>
      <p:ext uri="{BB962C8B-B14F-4D97-AF65-F5344CB8AC3E}">
        <p14:creationId xmlns:p14="http://schemas.microsoft.com/office/powerpoint/2010/main" val="4122936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最後に皆さんと一緒にこれまで学んだことを確認しましょう。</a:t>
            </a:r>
            <a:endParaRPr kumimoji="1" lang="en-US" altLang="ja-JP" dirty="0"/>
          </a:p>
          <a:p>
            <a:r>
              <a:rPr lang="ja-JP" altLang="en-US" dirty="0"/>
              <a:t>まず、大切な家族や財産を守るために、耐震診断を受診しましょう。</a:t>
            </a:r>
            <a:endParaRPr lang="en-US" altLang="ja-JP" dirty="0"/>
          </a:p>
          <a:p>
            <a:r>
              <a:rPr kumimoji="1" lang="ja-JP" altLang="en-US" dirty="0"/>
              <a:t>そして、診断の結果、必要があれば耐震改修をしましょう。</a:t>
            </a:r>
            <a:endParaRPr kumimoji="1" lang="en-US" altLang="ja-JP" dirty="0"/>
          </a:p>
          <a:p>
            <a:endParaRPr lang="en-US" altLang="ja-JP" dirty="0"/>
          </a:p>
          <a:p>
            <a:r>
              <a:rPr kumimoji="1" lang="ja-JP" altLang="en-US" dirty="0"/>
              <a:t>次に、大きな地震に見舞われた後には、必ず耐震診断を受けましょう。</a:t>
            </a:r>
            <a:endParaRPr kumimoji="1" lang="en-US" altLang="ja-JP" dirty="0"/>
          </a:p>
          <a:p>
            <a:r>
              <a:rPr lang="ja-JP" altLang="en-US" dirty="0"/>
              <a:t>住宅が痛んだ状態で放置すると、次の地震が来ると危ないですね。</a:t>
            </a:r>
            <a:endParaRPr lang="en-US" altLang="ja-JP" dirty="0"/>
          </a:p>
          <a:p>
            <a:endParaRPr kumimoji="1" lang="en-US" altLang="ja-JP" dirty="0"/>
          </a:p>
          <a:p>
            <a:r>
              <a:rPr lang="ja-JP" altLang="en-US" dirty="0"/>
              <a:t>最後に、これから新築をされる方は、耐震性能を上げておきましょう。</a:t>
            </a:r>
            <a:endParaRPr lang="en-US" altLang="ja-JP" dirty="0"/>
          </a:p>
          <a:p>
            <a:r>
              <a:rPr kumimoji="1" lang="ja-JP" altLang="en-US" dirty="0"/>
              <a:t>建築士</a:t>
            </a:r>
            <a:r>
              <a:rPr lang="ja-JP" altLang="en-US" dirty="0"/>
              <a:t>に「耐震性能をあげてください」というだけです。</a:t>
            </a:r>
            <a:endParaRPr lang="en-US" altLang="ja-JP" dirty="0"/>
          </a:p>
          <a:p>
            <a:endParaRPr kumimoji="1" lang="en-US" altLang="ja-JP" dirty="0"/>
          </a:p>
          <a:p>
            <a:r>
              <a:rPr lang="ja-JP" altLang="en-US" dirty="0"/>
              <a:t>お住まいの耐震についてのお話をおえます。</a:t>
            </a:r>
            <a:endParaRPr lang="en-US" altLang="ja-JP" dirty="0"/>
          </a:p>
          <a:p>
            <a:r>
              <a:rPr kumimoji="1" lang="ja-JP" altLang="en-US" dirty="0"/>
              <a:t>ありがとうございました。</a:t>
            </a:r>
            <a:endParaRPr kumimoji="1" lang="en-US" altLang="ja-JP" dirty="0"/>
          </a:p>
          <a:p>
            <a:endParaRPr lang="en-US" altLang="ja-JP" dirty="0"/>
          </a:p>
          <a:p>
            <a:r>
              <a:rPr kumimoji="1" lang="ja-JP" altLang="en-US" dirty="0"/>
              <a:t>では、会場の皆さんにお尋ねします。</a:t>
            </a:r>
            <a:endParaRPr kumimoji="1" lang="en-US" altLang="ja-JP" dirty="0"/>
          </a:p>
          <a:p>
            <a:r>
              <a:rPr kumimoji="1" lang="ja-JP" altLang="en-US" dirty="0"/>
              <a:t>これまでのスライドを見ていただいて、住宅の耐震に対する考えが変わらないという方は手を挙げてください。</a:t>
            </a:r>
            <a:endParaRPr kumimoji="1" lang="en-US" altLang="ja-JP" dirty="0"/>
          </a:p>
          <a:p>
            <a:r>
              <a:rPr lang="ja-JP" altLang="en-US" dirty="0"/>
              <a:t>＜コメント＞</a:t>
            </a:r>
            <a:endParaRPr lang="en-US" altLang="ja-JP" dirty="0"/>
          </a:p>
          <a:p>
            <a:r>
              <a:rPr kumimoji="1" lang="ja-JP" altLang="en-US" dirty="0"/>
              <a:t>ありがとうございました。</a:t>
            </a:r>
          </a:p>
        </p:txBody>
      </p:sp>
      <p:sp>
        <p:nvSpPr>
          <p:cNvPr id="4" name="スライド番号プレースホルダー 3"/>
          <p:cNvSpPr>
            <a:spLocks noGrp="1"/>
          </p:cNvSpPr>
          <p:nvPr>
            <p:ph type="sldNum" sz="quarter" idx="5"/>
          </p:nvPr>
        </p:nvSpPr>
        <p:spPr/>
        <p:txBody>
          <a:bodyPr/>
          <a:lstStyle/>
          <a:p>
            <a:fld id="{3F84E1EC-C958-49D1-AAB3-31515B4B733D}" type="slidenum">
              <a:rPr kumimoji="1" lang="ja-JP" altLang="en-US" smtClean="0"/>
              <a:t>9</a:t>
            </a:fld>
            <a:endParaRPr kumimoji="1" lang="ja-JP" altLang="en-US"/>
          </a:p>
        </p:txBody>
      </p:sp>
    </p:spTree>
    <p:extLst>
      <p:ext uri="{BB962C8B-B14F-4D97-AF65-F5344CB8AC3E}">
        <p14:creationId xmlns:p14="http://schemas.microsoft.com/office/powerpoint/2010/main" val="4070511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196C51D-145A-43F5-B9EF-FA0CB1378026}" type="datetimeFigureOut">
              <a:rPr kumimoji="1" lang="ja-JP" altLang="en-US" smtClean="0"/>
              <a:t>2020/3/5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258080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196C51D-145A-43F5-B9EF-FA0CB1378026}" type="datetimeFigureOut">
              <a:rPr kumimoji="1" lang="ja-JP" altLang="en-US" smtClean="0"/>
              <a:t>2020/3/5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1074857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196C51D-145A-43F5-B9EF-FA0CB1378026}" type="datetimeFigureOut">
              <a:rPr kumimoji="1" lang="ja-JP" altLang="en-US" smtClean="0"/>
              <a:t>2020/3/5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214279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196C51D-145A-43F5-B9EF-FA0CB1378026}" type="datetimeFigureOut">
              <a:rPr kumimoji="1" lang="ja-JP" altLang="en-US" smtClean="0"/>
              <a:t>2020/3/5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11400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196C51D-145A-43F5-B9EF-FA0CB1378026}" type="datetimeFigureOut">
              <a:rPr kumimoji="1" lang="ja-JP" altLang="en-US" smtClean="0"/>
              <a:t>2020/3/5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3605155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196C51D-145A-43F5-B9EF-FA0CB1378026}" type="datetimeFigureOut">
              <a:rPr kumimoji="1" lang="ja-JP" altLang="en-US" smtClean="0"/>
              <a:t>2020/3/5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353239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196C51D-145A-43F5-B9EF-FA0CB1378026}" type="datetimeFigureOut">
              <a:rPr kumimoji="1" lang="ja-JP" altLang="en-US" smtClean="0"/>
              <a:t>2020/3/5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1430310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196C51D-145A-43F5-B9EF-FA0CB1378026}" type="datetimeFigureOut">
              <a:rPr kumimoji="1" lang="ja-JP" altLang="en-US" smtClean="0"/>
              <a:t>2020/3/5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224079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6C51D-145A-43F5-B9EF-FA0CB1378026}" type="datetimeFigureOut">
              <a:rPr kumimoji="1" lang="ja-JP" altLang="en-US" smtClean="0"/>
              <a:t>2020/3/5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189752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196C51D-145A-43F5-B9EF-FA0CB1378026}" type="datetimeFigureOut">
              <a:rPr kumimoji="1" lang="ja-JP" altLang="en-US" smtClean="0"/>
              <a:t>2020/3/5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234427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196C51D-145A-43F5-B9EF-FA0CB1378026}" type="datetimeFigureOut">
              <a:rPr kumimoji="1" lang="ja-JP" altLang="en-US" smtClean="0"/>
              <a:t>2020/3/5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1348249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6C51D-145A-43F5-B9EF-FA0CB1378026}" type="datetimeFigureOut">
              <a:rPr kumimoji="1" lang="ja-JP" altLang="en-US" smtClean="0"/>
              <a:t>2020/3/5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04DDD-D210-4879-9E9A-67591A743F3E}" type="slidenum">
              <a:rPr kumimoji="1" lang="ja-JP" altLang="en-US" smtClean="0"/>
              <a:t>‹#›</a:t>
            </a:fld>
            <a:endParaRPr kumimoji="1" lang="ja-JP" altLang="en-US"/>
          </a:p>
        </p:txBody>
      </p:sp>
    </p:spTree>
    <p:extLst>
      <p:ext uri="{BB962C8B-B14F-4D97-AF65-F5344CB8AC3E}">
        <p14:creationId xmlns:p14="http://schemas.microsoft.com/office/powerpoint/2010/main" val="1490312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hyperlink" Target="https://frame-illust.com/fi/wp-content/uploads/2017/06/house-10391.p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emf"/><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屋外, 建物, 地面, 木 が含まれている画像&#10;&#10;自動的に生成された説明">
            <a:extLst>
              <a:ext uri="{FF2B5EF4-FFF2-40B4-BE49-F238E27FC236}">
                <a16:creationId xmlns:a16="http://schemas.microsoft.com/office/drawing/2014/main" id="{4ED92FB5-95DD-415D-9A1E-3E91EE08BF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8898" y="1010840"/>
            <a:ext cx="6921498" cy="5191124"/>
          </a:xfrm>
          <a:prstGeom prst="rect">
            <a:avLst/>
          </a:prstGeom>
        </p:spPr>
      </p:pic>
      <p:sp>
        <p:nvSpPr>
          <p:cNvPr id="2" name="タイトル 1">
            <a:extLst>
              <a:ext uri="{FF2B5EF4-FFF2-40B4-BE49-F238E27FC236}">
                <a16:creationId xmlns:a16="http://schemas.microsoft.com/office/drawing/2014/main" id="{B975254B-B350-408B-9737-790C2A2A09D8}"/>
              </a:ext>
            </a:extLst>
          </p:cNvPr>
          <p:cNvSpPr>
            <a:spLocks noGrp="1"/>
          </p:cNvSpPr>
          <p:nvPr>
            <p:ph type="title"/>
          </p:nvPr>
        </p:nvSpPr>
        <p:spPr>
          <a:xfrm>
            <a:off x="628650" y="295674"/>
            <a:ext cx="7886700" cy="720724"/>
          </a:xfrm>
        </p:spPr>
        <p:txBody>
          <a:bodyPr/>
          <a:lstStyle/>
          <a:p>
            <a:r>
              <a:rPr lang="ja-JP" altLang="en-US" sz="3200" b="1" cap="all" dirty="0">
                <a:solidFill>
                  <a:prstClr val="black"/>
                </a:solidFill>
                <a:latin typeface="Calibri" panose="020F0502020204030204" pitchFamily="34" charset="0"/>
                <a:cs typeface="Calibri" panose="020F0502020204030204" pitchFamily="34" charset="0"/>
              </a:rPr>
              <a:t>お住まいの耐震はお考えですか？</a:t>
            </a:r>
            <a:endParaRPr kumimoji="1" lang="ja-JP" altLang="en-US" b="1" dirty="0"/>
          </a:p>
        </p:txBody>
      </p:sp>
      <p:cxnSp>
        <p:nvCxnSpPr>
          <p:cNvPr id="5" name="直線コネクタ 4">
            <a:extLst>
              <a:ext uri="{FF2B5EF4-FFF2-40B4-BE49-F238E27FC236}">
                <a16:creationId xmlns:a16="http://schemas.microsoft.com/office/drawing/2014/main" id="{D7C42C00-789C-4080-BD87-3F22DBAC2C00}"/>
              </a:ext>
            </a:extLst>
          </p:cNvPr>
          <p:cNvCxnSpPr>
            <a:cxnSpLocks/>
          </p:cNvCxnSpPr>
          <p:nvPr/>
        </p:nvCxnSpPr>
        <p:spPr>
          <a:xfrm flipV="1">
            <a:off x="628650" y="895350"/>
            <a:ext cx="7667625" cy="2779"/>
          </a:xfrm>
          <a:prstGeom prst="line">
            <a:avLst/>
          </a:prstGeom>
          <a:ln w="9525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71EB923B-1A4F-4B20-ABB0-FBFA9636259B}"/>
              </a:ext>
            </a:extLst>
          </p:cNvPr>
          <p:cNvSpPr txBox="1"/>
          <p:nvPr/>
        </p:nvSpPr>
        <p:spPr>
          <a:xfrm flipH="1">
            <a:off x="4571999" y="6201964"/>
            <a:ext cx="4333875" cy="369332"/>
          </a:xfrm>
          <a:prstGeom prst="rect">
            <a:avLst/>
          </a:prstGeom>
          <a:noFill/>
        </p:spPr>
        <p:txBody>
          <a:bodyPr wrap="square" rtlCol="0">
            <a:spAutoFit/>
          </a:bodyPr>
          <a:lstStyle/>
          <a:p>
            <a:r>
              <a:rPr kumimoji="1" lang="ja-JP" altLang="en-US" dirty="0"/>
              <a:t>熊本地震被災地写真：早川和光氏提供</a:t>
            </a:r>
          </a:p>
        </p:txBody>
      </p:sp>
      <p:sp>
        <p:nvSpPr>
          <p:cNvPr id="3" name="コンテンツ プレースホルダー 2">
            <a:extLst>
              <a:ext uri="{FF2B5EF4-FFF2-40B4-BE49-F238E27FC236}">
                <a16:creationId xmlns:a16="http://schemas.microsoft.com/office/drawing/2014/main" id="{2B55D4EF-190B-42DC-89EC-0662A6D06C5F}"/>
              </a:ext>
            </a:extLst>
          </p:cNvPr>
          <p:cNvSpPr>
            <a:spLocks noGrp="1"/>
          </p:cNvSpPr>
          <p:nvPr>
            <p:ph idx="1"/>
          </p:nvPr>
        </p:nvSpPr>
        <p:spPr>
          <a:xfrm>
            <a:off x="1416836" y="5610755"/>
            <a:ext cx="6004242" cy="472810"/>
          </a:xfrm>
          <a:solidFill>
            <a:srgbClr val="FFFF00"/>
          </a:solidFill>
        </p:spPr>
        <p:txBody>
          <a:bodyPr>
            <a:noAutofit/>
          </a:bodyPr>
          <a:lstStyle/>
          <a:p>
            <a:pPr marL="0" indent="0">
              <a:buNone/>
            </a:pPr>
            <a:r>
              <a:rPr kumimoji="1" lang="en-US" altLang="ja-JP" b="1" dirty="0">
                <a:solidFill>
                  <a:srgbClr val="FF0000"/>
                </a:solidFill>
              </a:rPr>
              <a:t>2016</a:t>
            </a:r>
            <a:r>
              <a:rPr kumimoji="1" lang="ja-JP" altLang="en-US" b="1" dirty="0">
                <a:solidFill>
                  <a:srgbClr val="FF0000"/>
                </a:solidFill>
              </a:rPr>
              <a:t>年熊本地震被災状況</a:t>
            </a:r>
            <a:endParaRPr kumimoji="1" lang="en-US" altLang="ja-JP" b="1" dirty="0">
              <a:solidFill>
                <a:srgbClr val="FF0000"/>
              </a:solidFill>
            </a:endParaRPr>
          </a:p>
        </p:txBody>
      </p:sp>
      <p:pic>
        <p:nvPicPr>
          <p:cNvPr id="7" name="図 6">
            <a:extLst>
              <a:ext uri="{FF2B5EF4-FFF2-40B4-BE49-F238E27FC236}">
                <a16:creationId xmlns:a16="http://schemas.microsoft.com/office/drawing/2014/main" id="{5BE73DD2-86E9-46B9-81FA-BA1C86DDDA88}"/>
              </a:ext>
            </a:extLst>
          </p:cNvPr>
          <p:cNvPicPr/>
          <p:nvPr/>
        </p:nvPicPr>
        <p:blipFill rotWithShape="1">
          <a:blip r:embed="rId4" cstate="email">
            <a:extLst>
              <a:ext uri="{28A0092B-C50C-407E-A947-70E740481C1C}">
                <a14:useLocalDpi xmlns:a14="http://schemas.microsoft.com/office/drawing/2010/main"/>
              </a:ext>
            </a:extLst>
          </a:blip>
          <a:srcRect l="22185" t="33848" r="24034" b="36224"/>
          <a:stretch/>
        </p:blipFill>
        <p:spPr bwMode="auto">
          <a:xfrm>
            <a:off x="7983221" y="187"/>
            <a:ext cx="1124782" cy="8429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9786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75254B-B350-408B-9737-790C2A2A09D8}"/>
              </a:ext>
            </a:extLst>
          </p:cNvPr>
          <p:cNvSpPr>
            <a:spLocks noGrp="1"/>
          </p:cNvSpPr>
          <p:nvPr>
            <p:ph type="title"/>
          </p:nvPr>
        </p:nvSpPr>
        <p:spPr>
          <a:xfrm>
            <a:off x="628650" y="302617"/>
            <a:ext cx="7886700" cy="720724"/>
          </a:xfrm>
        </p:spPr>
        <p:txBody>
          <a:bodyPr>
            <a:normAutofit/>
          </a:bodyPr>
          <a:lstStyle/>
          <a:p>
            <a:r>
              <a:rPr lang="ja-JP" altLang="en-US" sz="3200" b="1" cap="all" dirty="0">
                <a:solidFill>
                  <a:prstClr val="black"/>
                </a:solidFill>
                <a:latin typeface="Gill Sans MT" panose="020B0502020104020203"/>
              </a:rPr>
              <a:t>建築基準法を守れば建物は壊れない？</a:t>
            </a:r>
            <a:endParaRPr kumimoji="1" lang="ja-JP" altLang="en-US" b="1" dirty="0"/>
          </a:p>
        </p:txBody>
      </p:sp>
      <p:cxnSp>
        <p:nvCxnSpPr>
          <p:cNvPr id="5" name="直線コネクタ 4">
            <a:extLst>
              <a:ext uri="{FF2B5EF4-FFF2-40B4-BE49-F238E27FC236}">
                <a16:creationId xmlns:a16="http://schemas.microsoft.com/office/drawing/2014/main" id="{D7C42C00-789C-4080-BD87-3F22DBAC2C00}"/>
              </a:ext>
            </a:extLst>
          </p:cNvPr>
          <p:cNvCxnSpPr>
            <a:cxnSpLocks/>
          </p:cNvCxnSpPr>
          <p:nvPr/>
        </p:nvCxnSpPr>
        <p:spPr>
          <a:xfrm>
            <a:off x="628650" y="895350"/>
            <a:ext cx="7667625" cy="0"/>
          </a:xfrm>
          <a:prstGeom prst="line">
            <a:avLst/>
          </a:prstGeom>
          <a:ln w="9525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id="{2B55D4EF-190B-42DC-89EC-0662A6D06C5F}"/>
              </a:ext>
            </a:extLst>
          </p:cNvPr>
          <p:cNvSpPr>
            <a:spLocks noGrp="1"/>
          </p:cNvSpPr>
          <p:nvPr>
            <p:ph idx="1"/>
          </p:nvPr>
        </p:nvSpPr>
        <p:spPr>
          <a:xfrm>
            <a:off x="526330" y="1141703"/>
            <a:ext cx="8396288" cy="4659668"/>
          </a:xfrm>
        </p:spPr>
        <p:txBody>
          <a:bodyPr>
            <a:normAutofit/>
          </a:bodyPr>
          <a:lstStyle/>
          <a:p>
            <a:pPr marL="0" indent="0">
              <a:buNone/>
            </a:pPr>
            <a:r>
              <a:rPr lang="ja-JP" altLang="en-US" sz="4000" b="1" dirty="0">
                <a:solidFill>
                  <a:srgbClr val="FF0000"/>
                </a:solidFill>
              </a:rPr>
              <a:t>建築基準法は最低限を定めた基準</a:t>
            </a:r>
            <a:endParaRPr lang="en-US" altLang="ja-JP" sz="4000" b="1" dirty="0">
              <a:solidFill>
                <a:srgbClr val="FF0000"/>
              </a:solidFill>
            </a:endParaRPr>
          </a:p>
          <a:p>
            <a:pPr marL="0" indent="0">
              <a:buNone/>
            </a:pPr>
            <a:r>
              <a:rPr lang="ja-JP" altLang="en-US" sz="3200" b="1" dirty="0"/>
              <a:t>①数百年に一度発生する地震（極稀地震）</a:t>
            </a:r>
            <a:endParaRPr lang="en-US" altLang="ja-JP" sz="3200" b="1" dirty="0"/>
          </a:p>
          <a:p>
            <a:pPr marL="0" indent="0">
              <a:buNone/>
            </a:pPr>
            <a:r>
              <a:rPr lang="ja-JP" altLang="en-US" sz="3200" b="1" dirty="0">
                <a:solidFill>
                  <a:schemeClr val="accent1"/>
                </a:solidFill>
              </a:rPr>
              <a:t>　</a:t>
            </a:r>
            <a:r>
              <a:rPr lang="ja-JP" altLang="en-US" sz="3200" b="1" dirty="0">
                <a:solidFill>
                  <a:schemeClr val="accent1">
                    <a:lumMod val="75000"/>
                  </a:schemeClr>
                </a:solidFill>
              </a:rPr>
              <a:t>・震度６強から震度７程度</a:t>
            </a:r>
            <a:endParaRPr lang="en-US" altLang="ja-JP" sz="3200" b="1" dirty="0">
              <a:solidFill>
                <a:schemeClr val="accent1">
                  <a:lumMod val="75000"/>
                </a:schemeClr>
              </a:solidFill>
            </a:endParaRPr>
          </a:p>
          <a:p>
            <a:pPr marL="0" indent="0">
              <a:buNone/>
            </a:pPr>
            <a:r>
              <a:rPr lang="ja-JP" altLang="en-US" sz="3200" b="1" dirty="0">
                <a:solidFill>
                  <a:schemeClr val="accent1">
                    <a:lumMod val="75000"/>
                  </a:schemeClr>
                </a:solidFill>
              </a:rPr>
              <a:t>　</a:t>
            </a:r>
            <a:r>
              <a:rPr lang="ja-JP" altLang="en-US" sz="3200" b="1" u="sng" dirty="0">
                <a:solidFill>
                  <a:schemeClr val="accent1">
                    <a:lumMod val="75000"/>
                  </a:schemeClr>
                </a:solidFill>
              </a:rPr>
              <a:t>・倒壊、崩壊しないこと</a:t>
            </a:r>
            <a:endParaRPr lang="en-US" altLang="ja-JP" sz="3200" b="1" u="sng" dirty="0">
              <a:solidFill>
                <a:schemeClr val="accent1">
                  <a:lumMod val="75000"/>
                </a:schemeClr>
              </a:solidFill>
            </a:endParaRPr>
          </a:p>
          <a:p>
            <a:pPr marL="0" indent="0">
              <a:buNone/>
            </a:pPr>
            <a:r>
              <a:rPr lang="ja-JP" altLang="en-US" sz="3200" b="1" dirty="0"/>
              <a:t>②数十年に一度発生する地震（稀地震）</a:t>
            </a:r>
            <a:endParaRPr lang="en-US" altLang="ja-JP" sz="3200" b="1" dirty="0"/>
          </a:p>
          <a:p>
            <a:pPr marL="0" indent="0">
              <a:buNone/>
            </a:pPr>
            <a:r>
              <a:rPr lang="ja-JP" altLang="en-US" sz="3200" b="1" dirty="0">
                <a:solidFill>
                  <a:schemeClr val="accent1"/>
                </a:solidFill>
              </a:rPr>
              <a:t>　</a:t>
            </a:r>
            <a:r>
              <a:rPr lang="ja-JP" altLang="en-US" sz="3200" b="1" dirty="0">
                <a:solidFill>
                  <a:schemeClr val="accent1">
                    <a:lumMod val="75000"/>
                  </a:schemeClr>
                </a:solidFill>
              </a:rPr>
              <a:t>・震度５強程度</a:t>
            </a:r>
            <a:endParaRPr lang="en-US" altLang="ja-JP" sz="3200" b="1" dirty="0">
              <a:solidFill>
                <a:schemeClr val="accent1">
                  <a:lumMod val="75000"/>
                </a:schemeClr>
              </a:solidFill>
            </a:endParaRPr>
          </a:p>
          <a:p>
            <a:pPr marL="0" indent="0">
              <a:buNone/>
            </a:pPr>
            <a:r>
              <a:rPr lang="ja-JP" altLang="en-US" sz="3200" b="1" dirty="0">
                <a:solidFill>
                  <a:schemeClr val="accent1">
                    <a:lumMod val="75000"/>
                  </a:schemeClr>
                </a:solidFill>
              </a:rPr>
              <a:t>　</a:t>
            </a:r>
            <a:r>
              <a:rPr lang="ja-JP" altLang="en-US" sz="3200" b="1" u="sng" dirty="0">
                <a:solidFill>
                  <a:schemeClr val="accent1">
                    <a:lumMod val="75000"/>
                  </a:schemeClr>
                </a:solidFill>
              </a:rPr>
              <a:t>・損傷しないこと</a:t>
            </a:r>
            <a:endParaRPr lang="en-US" altLang="ja-JP" sz="3200" b="1" dirty="0">
              <a:solidFill>
                <a:schemeClr val="accent1">
                  <a:lumMod val="75000"/>
                </a:schemeClr>
              </a:solidFill>
            </a:endParaRPr>
          </a:p>
        </p:txBody>
      </p:sp>
      <p:pic>
        <p:nvPicPr>
          <p:cNvPr id="7" name="図 6" descr="地震で倒壊した家のイラスト">
            <a:hlinkClick r:id="rId3"/>
            <a:extLst>
              <a:ext uri="{FF2B5EF4-FFF2-40B4-BE49-F238E27FC236}">
                <a16:creationId xmlns:a16="http://schemas.microsoft.com/office/drawing/2014/main" id="{3F81CAE2-DB81-494A-9FF7-5B949DA13C25}"/>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0780" y="3958942"/>
            <a:ext cx="3147462" cy="2974206"/>
          </a:xfrm>
          <a:prstGeom prst="rect">
            <a:avLst/>
          </a:prstGeom>
          <a:noFill/>
          <a:ln>
            <a:noFill/>
          </a:ln>
        </p:spPr>
      </p:pic>
      <p:pic>
        <p:nvPicPr>
          <p:cNvPr id="6" name="図 5">
            <a:extLst>
              <a:ext uri="{FF2B5EF4-FFF2-40B4-BE49-F238E27FC236}">
                <a16:creationId xmlns:a16="http://schemas.microsoft.com/office/drawing/2014/main" id="{924D4BF0-CFC0-4EEA-B944-56D4EE09B073}"/>
              </a:ext>
            </a:extLst>
          </p:cNvPr>
          <p:cNvPicPr/>
          <p:nvPr/>
        </p:nvPicPr>
        <p:blipFill rotWithShape="1">
          <a:blip r:embed="rId5" cstate="email">
            <a:extLst>
              <a:ext uri="{28A0092B-C50C-407E-A947-70E740481C1C}">
                <a14:useLocalDpi xmlns:a14="http://schemas.microsoft.com/office/drawing/2010/main"/>
              </a:ext>
            </a:extLst>
          </a:blip>
          <a:srcRect l="22185" t="33848" r="24034" b="36224"/>
          <a:stretch/>
        </p:blipFill>
        <p:spPr bwMode="auto">
          <a:xfrm>
            <a:off x="90487" y="5929363"/>
            <a:ext cx="1124782" cy="8429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3836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83ED59CC-0757-46C5-A857-D00F2DA30FE8}"/>
              </a:ext>
            </a:extLst>
          </p:cNvPr>
          <p:cNvPicPr>
            <a:picLocks noChangeAspect="1"/>
          </p:cNvPicPr>
          <p:nvPr/>
        </p:nvPicPr>
        <p:blipFill>
          <a:blip r:embed="rId3"/>
          <a:stretch>
            <a:fillRect/>
          </a:stretch>
        </p:blipFill>
        <p:spPr>
          <a:xfrm>
            <a:off x="530983" y="1693412"/>
            <a:ext cx="7991829" cy="4935987"/>
          </a:xfrm>
          <a:prstGeom prst="rect">
            <a:avLst/>
          </a:prstGeom>
        </p:spPr>
      </p:pic>
      <p:sp>
        <p:nvSpPr>
          <p:cNvPr id="2" name="タイトル 1">
            <a:extLst>
              <a:ext uri="{FF2B5EF4-FFF2-40B4-BE49-F238E27FC236}">
                <a16:creationId xmlns:a16="http://schemas.microsoft.com/office/drawing/2014/main" id="{B975254B-B350-408B-9737-790C2A2A09D8}"/>
              </a:ext>
            </a:extLst>
          </p:cNvPr>
          <p:cNvSpPr>
            <a:spLocks noGrp="1"/>
          </p:cNvSpPr>
          <p:nvPr>
            <p:ph type="title"/>
          </p:nvPr>
        </p:nvSpPr>
        <p:spPr>
          <a:xfrm>
            <a:off x="733425" y="276423"/>
            <a:ext cx="7886700" cy="720724"/>
          </a:xfrm>
        </p:spPr>
        <p:txBody>
          <a:bodyPr>
            <a:normAutofit/>
          </a:bodyPr>
          <a:lstStyle/>
          <a:p>
            <a:r>
              <a:rPr kumimoji="1" lang="ja-JP" altLang="en-US" sz="3200" b="1" cap="all" dirty="0">
                <a:solidFill>
                  <a:prstClr val="black"/>
                </a:solidFill>
                <a:latin typeface="Gill Sans MT" panose="020B0502020104020203"/>
              </a:rPr>
              <a:t>熊本地震の木造住宅被害状況は？</a:t>
            </a:r>
            <a:endParaRPr kumimoji="1" lang="ja-JP" altLang="en-US" b="1" dirty="0"/>
          </a:p>
        </p:txBody>
      </p:sp>
      <p:cxnSp>
        <p:nvCxnSpPr>
          <p:cNvPr id="5" name="直線コネクタ 4">
            <a:extLst>
              <a:ext uri="{FF2B5EF4-FFF2-40B4-BE49-F238E27FC236}">
                <a16:creationId xmlns:a16="http://schemas.microsoft.com/office/drawing/2014/main" id="{D7C42C00-789C-4080-BD87-3F22DBAC2C00}"/>
              </a:ext>
            </a:extLst>
          </p:cNvPr>
          <p:cNvCxnSpPr>
            <a:cxnSpLocks/>
          </p:cNvCxnSpPr>
          <p:nvPr/>
        </p:nvCxnSpPr>
        <p:spPr>
          <a:xfrm>
            <a:off x="628650" y="895350"/>
            <a:ext cx="7667625" cy="0"/>
          </a:xfrm>
          <a:prstGeom prst="line">
            <a:avLst/>
          </a:prstGeom>
          <a:ln w="9525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コンテンツ プレースホルダー 2">
            <a:extLst>
              <a:ext uri="{FF2B5EF4-FFF2-40B4-BE49-F238E27FC236}">
                <a16:creationId xmlns:a16="http://schemas.microsoft.com/office/drawing/2014/main" id="{255CF6ED-74F0-4D49-B83E-290A6EFCD904}"/>
              </a:ext>
            </a:extLst>
          </p:cNvPr>
          <p:cNvSpPr>
            <a:spLocks noGrp="1"/>
          </p:cNvSpPr>
          <p:nvPr>
            <p:ph idx="1"/>
          </p:nvPr>
        </p:nvSpPr>
        <p:spPr>
          <a:xfrm>
            <a:off x="628651" y="934424"/>
            <a:ext cx="7886700" cy="868485"/>
          </a:xfrm>
        </p:spPr>
        <p:txBody>
          <a:bodyPr>
            <a:normAutofit/>
          </a:bodyPr>
          <a:lstStyle/>
          <a:p>
            <a:r>
              <a:rPr kumimoji="1" lang="ja-JP" altLang="en-US" b="1" dirty="0">
                <a:solidFill>
                  <a:schemeClr val="accent1">
                    <a:lumMod val="75000"/>
                  </a:schemeClr>
                </a:solidFill>
              </a:rPr>
              <a:t>旧耐震基準（昭和</a:t>
            </a:r>
            <a:r>
              <a:rPr kumimoji="1" lang="en-US" altLang="ja-JP" b="1" dirty="0">
                <a:solidFill>
                  <a:schemeClr val="accent1">
                    <a:lumMod val="75000"/>
                  </a:schemeClr>
                </a:solidFill>
              </a:rPr>
              <a:t>56</a:t>
            </a:r>
            <a:r>
              <a:rPr kumimoji="1" lang="ja-JP" altLang="en-US" b="1" dirty="0">
                <a:solidFill>
                  <a:schemeClr val="accent1">
                    <a:lumMod val="75000"/>
                  </a:schemeClr>
                </a:solidFill>
              </a:rPr>
              <a:t>年</a:t>
            </a:r>
            <a:r>
              <a:rPr kumimoji="1" lang="en-US" altLang="ja-JP" b="1" dirty="0">
                <a:solidFill>
                  <a:schemeClr val="accent1">
                    <a:lumMod val="75000"/>
                  </a:schemeClr>
                </a:solidFill>
              </a:rPr>
              <a:t>6</a:t>
            </a:r>
            <a:r>
              <a:rPr kumimoji="1" lang="ja-JP" altLang="en-US" b="1" dirty="0">
                <a:solidFill>
                  <a:schemeClr val="accent1">
                    <a:lumMod val="75000"/>
                  </a:schemeClr>
                </a:solidFill>
              </a:rPr>
              <a:t>月以前に建築）の建物だけが大破や倒壊・崩壊したのではない</a:t>
            </a:r>
            <a:endParaRPr kumimoji="1" lang="en-US" altLang="ja-JP" b="1" dirty="0">
              <a:solidFill>
                <a:schemeClr val="accent1">
                  <a:lumMod val="75000"/>
                </a:schemeClr>
              </a:solidFill>
            </a:endParaRPr>
          </a:p>
          <a:p>
            <a:endParaRPr kumimoji="1" lang="ja-JP" altLang="en-US" dirty="0"/>
          </a:p>
        </p:txBody>
      </p:sp>
      <p:sp>
        <p:nvSpPr>
          <p:cNvPr id="3" name="テキスト ボックス 2">
            <a:extLst>
              <a:ext uri="{FF2B5EF4-FFF2-40B4-BE49-F238E27FC236}">
                <a16:creationId xmlns:a16="http://schemas.microsoft.com/office/drawing/2014/main" id="{08383E19-5877-4B2F-8D8B-F22D8144EA7C}"/>
              </a:ext>
            </a:extLst>
          </p:cNvPr>
          <p:cNvSpPr txBox="1"/>
          <p:nvPr/>
        </p:nvSpPr>
        <p:spPr>
          <a:xfrm>
            <a:off x="1819275" y="4873110"/>
            <a:ext cx="809381" cy="369332"/>
          </a:xfrm>
          <a:prstGeom prst="rect">
            <a:avLst/>
          </a:prstGeom>
          <a:noFill/>
        </p:spPr>
        <p:txBody>
          <a:bodyPr wrap="square" rtlCol="0">
            <a:spAutoFit/>
          </a:bodyPr>
          <a:lstStyle/>
          <a:p>
            <a:r>
              <a:rPr kumimoji="1" lang="en-US" altLang="ja-JP" b="1" dirty="0">
                <a:solidFill>
                  <a:schemeClr val="bg1"/>
                </a:solidFill>
              </a:rPr>
              <a:t>32.1%</a:t>
            </a:r>
            <a:endParaRPr kumimoji="1" lang="ja-JP" altLang="en-US" b="1" dirty="0">
              <a:solidFill>
                <a:schemeClr val="bg1"/>
              </a:solidFill>
            </a:endParaRPr>
          </a:p>
        </p:txBody>
      </p:sp>
      <p:sp>
        <p:nvSpPr>
          <p:cNvPr id="7" name="テキスト ボックス 6">
            <a:extLst>
              <a:ext uri="{FF2B5EF4-FFF2-40B4-BE49-F238E27FC236}">
                <a16:creationId xmlns:a16="http://schemas.microsoft.com/office/drawing/2014/main" id="{112ADC90-BE04-4B5A-B43B-6C8181C6ABCF}"/>
              </a:ext>
            </a:extLst>
          </p:cNvPr>
          <p:cNvSpPr txBox="1"/>
          <p:nvPr/>
        </p:nvSpPr>
        <p:spPr>
          <a:xfrm>
            <a:off x="3600450" y="5200927"/>
            <a:ext cx="809381" cy="369332"/>
          </a:xfrm>
          <a:prstGeom prst="rect">
            <a:avLst/>
          </a:prstGeom>
          <a:noFill/>
        </p:spPr>
        <p:txBody>
          <a:bodyPr wrap="square" rtlCol="0">
            <a:spAutoFit/>
          </a:bodyPr>
          <a:lstStyle/>
          <a:p>
            <a:r>
              <a:rPr kumimoji="1" lang="en-US" altLang="ja-JP" b="1" dirty="0">
                <a:solidFill>
                  <a:schemeClr val="bg1"/>
                </a:solidFill>
              </a:rPr>
              <a:t>9.1%</a:t>
            </a:r>
            <a:endParaRPr kumimoji="1" lang="ja-JP" altLang="en-US" b="1" dirty="0">
              <a:solidFill>
                <a:schemeClr val="bg1"/>
              </a:solidFill>
            </a:endParaRPr>
          </a:p>
        </p:txBody>
      </p:sp>
      <p:sp>
        <p:nvSpPr>
          <p:cNvPr id="8" name="テキスト ボックス 7">
            <a:extLst>
              <a:ext uri="{FF2B5EF4-FFF2-40B4-BE49-F238E27FC236}">
                <a16:creationId xmlns:a16="http://schemas.microsoft.com/office/drawing/2014/main" id="{BFD1E543-12E5-4CBA-98DE-3B6D6A27E818}"/>
              </a:ext>
            </a:extLst>
          </p:cNvPr>
          <p:cNvSpPr txBox="1"/>
          <p:nvPr/>
        </p:nvSpPr>
        <p:spPr>
          <a:xfrm>
            <a:off x="4495312" y="4734202"/>
            <a:ext cx="809381" cy="369332"/>
          </a:xfrm>
          <a:prstGeom prst="rect">
            <a:avLst/>
          </a:prstGeom>
          <a:noFill/>
        </p:spPr>
        <p:txBody>
          <a:bodyPr wrap="square" rtlCol="0">
            <a:spAutoFit/>
          </a:bodyPr>
          <a:lstStyle/>
          <a:p>
            <a:r>
              <a:rPr kumimoji="1" lang="en-US" altLang="ja-JP" b="1" dirty="0">
                <a:solidFill>
                  <a:schemeClr val="bg1"/>
                </a:solidFill>
              </a:rPr>
              <a:t>2.9%</a:t>
            </a:r>
            <a:endParaRPr kumimoji="1" lang="ja-JP" altLang="en-US" b="1" dirty="0">
              <a:solidFill>
                <a:schemeClr val="bg1"/>
              </a:solidFill>
            </a:endParaRPr>
          </a:p>
        </p:txBody>
      </p:sp>
      <p:sp>
        <p:nvSpPr>
          <p:cNvPr id="10" name="テキスト ボックス 9">
            <a:extLst>
              <a:ext uri="{FF2B5EF4-FFF2-40B4-BE49-F238E27FC236}">
                <a16:creationId xmlns:a16="http://schemas.microsoft.com/office/drawing/2014/main" id="{DA0488EF-F3FE-4280-A750-0E2114492B74}"/>
              </a:ext>
            </a:extLst>
          </p:cNvPr>
          <p:cNvSpPr txBox="1"/>
          <p:nvPr/>
        </p:nvSpPr>
        <p:spPr>
          <a:xfrm>
            <a:off x="6452833" y="4890933"/>
            <a:ext cx="776642" cy="369332"/>
          </a:xfrm>
          <a:prstGeom prst="rect">
            <a:avLst/>
          </a:prstGeom>
          <a:noFill/>
        </p:spPr>
        <p:txBody>
          <a:bodyPr wrap="square" rtlCol="0">
            <a:spAutoFit/>
          </a:bodyPr>
          <a:lstStyle/>
          <a:p>
            <a:r>
              <a:rPr kumimoji="1" lang="en-US" altLang="ja-JP" b="1" dirty="0">
                <a:solidFill>
                  <a:schemeClr val="bg1"/>
                </a:solidFill>
              </a:rPr>
              <a:t>7.7%</a:t>
            </a:r>
            <a:endParaRPr kumimoji="1" lang="ja-JP" altLang="en-US" b="1" dirty="0">
              <a:solidFill>
                <a:schemeClr val="bg1"/>
              </a:solidFill>
            </a:endParaRPr>
          </a:p>
        </p:txBody>
      </p:sp>
      <p:sp>
        <p:nvSpPr>
          <p:cNvPr id="12" name="テキスト ボックス 11">
            <a:extLst>
              <a:ext uri="{FF2B5EF4-FFF2-40B4-BE49-F238E27FC236}">
                <a16:creationId xmlns:a16="http://schemas.microsoft.com/office/drawing/2014/main" id="{705C4ABF-9F27-4B33-B165-6FC4E48FD07B}"/>
              </a:ext>
            </a:extLst>
          </p:cNvPr>
          <p:cNvSpPr txBox="1"/>
          <p:nvPr/>
        </p:nvSpPr>
        <p:spPr>
          <a:xfrm>
            <a:off x="1819275" y="4212194"/>
            <a:ext cx="809381" cy="369332"/>
          </a:xfrm>
          <a:prstGeom prst="rect">
            <a:avLst/>
          </a:prstGeom>
          <a:noFill/>
        </p:spPr>
        <p:txBody>
          <a:bodyPr wrap="square" rtlCol="0">
            <a:spAutoFit/>
          </a:bodyPr>
          <a:lstStyle/>
          <a:p>
            <a:r>
              <a:rPr kumimoji="1" lang="en-US" altLang="ja-JP" b="1" dirty="0">
                <a:solidFill>
                  <a:schemeClr val="bg1"/>
                </a:solidFill>
              </a:rPr>
              <a:t>17.7%</a:t>
            </a:r>
            <a:endParaRPr kumimoji="1" lang="ja-JP" altLang="en-US" b="1" dirty="0">
              <a:solidFill>
                <a:schemeClr val="bg1"/>
              </a:solidFill>
            </a:endParaRPr>
          </a:p>
        </p:txBody>
      </p:sp>
      <p:sp>
        <p:nvSpPr>
          <p:cNvPr id="13" name="テキスト ボックス 12">
            <a:extLst>
              <a:ext uri="{FF2B5EF4-FFF2-40B4-BE49-F238E27FC236}">
                <a16:creationId xmlns:a16="http://schemas.microsoft.com/office/drawing/2014/main" id="{EB1112FB-E568-4EC4-B91F-C7C70761F53C}"/>
              </a:ext>
            </a:extLst>
          </p:cNvPr>
          <p:cNvSpPr txBox="1"/>
          <p:nvPr/>
        </p:nvSpPr>
        <p:spPr>
          <a:xfrm>
            <a:off x="3570899" y="4886603"/>
            <a:ext cx="809381" cy="369332"/>
          </a:xfrm>
          <a:prstGeom prst="rect">
            <a:avLst/>
          </a:prstGeom>
          <a:noFill/>
        </p:spPr>
        <p:txBody>
          <a:bodyPr wrap="square" rtlCol="0">
            <a:spAutoFit/>
          </a:bodyPr>
          <a:lstStyle/>
          <a:p>
            <a:r>
              <a:rPr kumimoji="1" lang="en-US" altLang="ja-JP" b="1" dirty="0">
                <a:solidFill>
                  <a:schemeClr val="bg1"/>
                </a:solidFill>
              </a:rPr>
              <a:t>9.8%</a:t>
            </a:r>
            <a:endParaRPr kumimoji="1" lang="ja-JP" altLang="en-US" b="1" dirty="0">
              <a:solidFill>
                <a:schemeClr val="bg1"/>
              </a:solidFill>
            </a:endParaRPr>
          </a:p>
        </p:txBody>
      </p:sp>
      <p:sp>
        <p:nvSpPr>
          <p:cNvPr id="14" name="テキスト ボックス 13">
            <a:extLst>
              <a:ext uri="{FF2B5EF4-FFF2-40B4-BE49-F238E27FC236}">
                <a16:creationId xmlns:a16="http://schemas.microsoft.com/office/drawing/2014/main" id="{1C7C963F-FC99-4652-BAE6-B888682FAD8A}"/>
              </a:ext>
            </a:extLst>
          </p:cNvPr>
          <p:cNvSpPr txBox="1"/>
          <p:nvPr/>
        </p:nvSpPr>
        <p:spPr>
          <a:xfrm>
            <a:off x="4480903" y="5081389"/>
            <a:ext cx="809381" cy="369332"/>
          </a:xfrm>
          <a:prstGeom prst="rect">
            <a:avLst/>
          </a:prstGeom>
          <a:noFill/>
        </p:spPr>
        <p:txBody>
          <a:bodyPr wrap="square" rtlCol="0">
            <a:spAutoFit/>
          </a:bodyPr>
          <a:lstStyle/>
          <a:p>
            <a:r>
              <a:rPr kumimoji="1" lang="en-US" altLang="ja-JP" b="1" dirty="0">
                <a:solidFill>
                  <a:schemeClr val="bg1"/>
                </a:solidFill>
              </a:rPr>
              <a:t>4.1%</a:t>
            </a:r>
            <a:endParaRPr kumimoji="1" lang="ja-JP" altLang="en-US" b="1" dirty="0">
              <a:solidFill>
                <a:schemeClr val="bg1"/>
              </a:solidFill>
            </a:endParaRPr>
          </a:p>
        </p:txBody>
      </p:sp>
      <p:cxnSp>
        <p:nvCxnSpPr>
          <p:cNvPr id="6" name="直線コネクタ 5">
            <a:extLst>
              <a:ext uri="{FF2B5EF4-FFF2-40B4-BE49-F238E27FC236}">
                <a16:creationId xmlns:a16="http://schemas.microsoft.com/office/drawing/2014/main" id="{C9F65D6C-071C-4EA8-A880-6268486E11A4}"/>
              </a:ext>
            </a:extLst>
          </p:cNvPr>
          <p:cNvCxnSpPr>
            <a:cxnSpLocks/>
          </p:cNvCxnSpPr>
          <p:nvPr/>
        </p:nvCxnSpPr>
        <p:spPr>
          <a:xfrm>
            <a:off x="5047763" y="5070395"/>
            <a:ext cx="256930" cy="23772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F1D2E2B-5593-42EA-9470-3E0E3D458F89}"/>
              </a:ext>
            </a:extLst>
          </p:cNvPr>
          <p:cNvCxnSpPr>
            <a:cxnSpLocks/>
          </p:cNvCxnSpPr>
          <p:nvPr/>
        </p:nvCxnSpPr>
        <p:spPr>
          <a:xfrm>
            <a:off x="5039873" y="5320938"/>
            <a:ext cx="204561" cy="14169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F7FE5918-DD71-43C6-99FD-F180DACD2E3F}"/>
              </a:ext>
            </a:extLst>
          </p:cNvPr>
          <p:cNvSpPr txBox="1"/>
          <p:nvPr/>
        </p:nvSpPr>
        <p:spPr>
          <a:xfrm>
            <a:off x="1352550" y="5610225"/>
            <a:ext cx="1523877" cy="400110"/>
          </a:xfrm>
          <a:prstGeom prst="rect">
            <a:avLst/>
          </a:prstGeom>
          <a:solidFill>
            <a:schemeClr val="bg1"/>
          </a:solidFill>
        </p:spPr>
        <p:txBody>
          <a:bodyPr wrap="square" rtlCol="0">
            <a:spAutoFit/>
          </a:bodyPr>
          <a:lstStyle/>
          <a:p>
            <a:r>
              <a:rPr kumimoji="1" lang="ja-JP" altLang="en-US" sz="2000" b="1" dirty="0"/>
              <a:t>旧耐震基準</a:t>
            </a:r>
          </a:p>
        </p:txBody>
      </p:sp>
      <p:sp>
        <p:nvSpPr>
          <p:cNvPr id="22" name="テキスト ボックス 21">
            <a:extLst>
              <a:ext uri="{FF2B5EF4-FFF2-40B4-BE49-F238E27FC236}">
                <a16:creationId xmlns:a16="http://schemas.microsoft.com/office/drawing/2014/main" id="{703DCDEA-DD8E-4B13-98B1-4B18F4112C12}"/>
              </a:ext>
            </a:extLst>
          </p:cNvPr>
          <p:cNvSpPr txBox="1"/>
          <p:nvPr/>
        </p:nvSpPr>
        <p:spPr>
          <a:xfrm>
            <a:off x="3152287" y="5610225"/>
            <a:ext cx="1521176" cy="400110"/>
          </a:xfrm>
          <a:prstGeom prst="rect">
            <a:avLst/>
          </a:prstGeom>
          <a:solidFill>
            <a:schemeClr val="bg1"/>
          </a:solidFill>
        </p:spPr>
        <p:txBody>
          <a:bodyPr wrap="square" rtlCol="0">
            <a:spAutoFit/>
          </a:bodyPr>
          <a:lstStyle/>
          <a:p>
            <a:r>
              <a:rPr kumimoji="1" lang="ja-JP" altLang="en-US" sz="2000" b="1" dirty="0"/>
              <a:t>新耐震基準</a:t>
            </a:r>
          </a:p>
        </p:txBody>
      </p:sp>
      <p:sp>
        <p:nvSpPr>
          <p:cNvPr id="23" name="テキスト ボックス 22">
            <a:extLst>
              <a:ext uri="{FF2B5EF4-FFF2-40B4-BE49-F238E27FC236}">
                <a16:creationId xmlns:a16="http://schemas.microsoft.com/office/drawing/2014/main" id="{EFFDA059-4AA8-40E0-B435-E65D32DA043A}"/>
              </a:ext>
            </a:extLst>
          </p:cNvPr>
          <p:cNvSpPr txBox="1"/>
          <p:nvPr/>
        </p:nvSpPr>
        <p:spPr>
          <a:xfrm>
            <a:off x="4900002" y="5594307"/>
            <a:ext cx="1492357" cy="400110"/>
          </a:xfrm>
          <a:prstGeom prst="rect">
            <a:avLst/>
          </a:prstGeom>
          <a:solidFill>
            <a:schemeClr val="bg1"/>
          </a:solidFill>
        </p:spPr>
        <p:txBody>
          <a:bodyPr wrap="square" rtlCol="0">
            <a:spAutoFit/>
          </a:bodyPr>
          <a:lstStyle/>
          <a:p>
            <a:r>
              <a:rPr kumimoji="1" lang="en-US" altLang="ja-JP" sz="2000" b="1" dirty="0"/>
              <a:t>2000</a:t>
            </a:r>
            <a:r>
              <a:rPr kumimoji="1" lang="ja-JP" altLang="en-US" sz="2000" b="1" dirty="0"/>
              <a:t>年基準</a:t>
            </a:r>
          </a:p>
        </p:txBody>
      </p:sp>
      <p:sp>
        <p:nvSpPr>
          <p:cNvPr id="24" name="テキスト ボックス 23">
            <a:extLst>
              <a:ext uri="{FF2B5EF4-FFF2-40B4-BE49-F238E27FC236}">
                <a16:creationId xmlns:a16="http://schemas.microsoft.com/office/drawing/2014/main" id="{DD565343-D8FF-43CB-A7CB-4E8488CB5567}"/>
              </a:ext>
            </a:extLst>
          </p:cNvPr>
          <p:cNvSpPr txBox="1"/>
          <p:nvPr/>
        </p:nvSpPr>
        <p:spPr>
          <a:xfrm>
            <a:off x="6618898" y="5607048"/>
            <a:ext cx="1797036" cy="400110"/>
          </a:xfrm>
          <a:prstGeom prst="rect">
            <a:avLst/>
          </a:prstGeom>
          <a:solidFill>
            <a:schemeClr val="bg1"/>
          </a:solidFill>
        </p:spPr>
        <p:txBody>
          <a:bodyPr wrap="square" rtlCol="0">
            <a:spAutoFit/>
          </a:bodyPr>
          <a:lstStyle/>
          <a:p>
            <a:r>
              <a:rPr kumimoji="1" lang="ja-JP" altLang="en-US" sz="2000" b="1" dirty="0"/>
              <a:t>建築時期不明</a:t>
            </a:r>
          </a:p>
        </p:txBody>
      </p:sp>
      <p:sp>
        <p:nvSpPr>
          <p:cNvPr id="4" name="左中かっこ 3">
            <a:extLst>
              <a:ext uri="{FF2B5EF4-FFF2-40B4-BE49-F238E27FC236}">
                <a16:creationId xmlns:a16="http://schemas.microsoft.com/office/drawing/2014/main" id="{EC50439B-4BED-4D6E-9DAE-A3001F7ABB15}"/>
              </a:ext>
            </a:extLst>
          </p:cNvPr>
          <p:cNvSpPr/>
          <p:nvPr/>
        </p:nvSpPr>
        <p:spPr>
          <a:xfrm>
            <a:off x="1597784" y="4133851"/>
            <a:ext cx="247693" cy="1330620"/>
          </a:xfrm>
          <a:prstGeom prst="leftBrace">
            <a:avLst>
              <a:gd name="adj1" fmla="val 34557"/>
              <a:gd name="adj2" fmla="val 50000"/>
            </a:avLst>
          </a:prstGeom>
          <a:noFill/>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646D2189-8951-42EE-8BE1-E53B3BEE94F5}"/>
              </a:ext>
            </a:extLst>
          </p:cNvPr>
          <p:cNvSpPr txBox="1"/>
          <p:nvPr/>
        </p:nvSpPr>
        <p:spPr>
          <a:xfrm>
            <a:off x="691907" y="4502969"/>
            <a:ext cx="1274596" cy="523220"/>
          </a:xfrm>
          <a:prstGeom prst="rect">
            <a:avLst/>
          </a:prstGeom>
          <a:noFill/>
        </p:spPr>
        <p:txBody>
          <a:bodyPr wrap="square" rtlCol="0">
            <a:spAutoFit/>
          </a:bodyPr>
          <a:lstStyle/>
          <a:p>
            <a:r>
              <a:rPr kumimoji="1" lang="en-US" altLang="ja-JP" sz="2800" b="1" dirty="0">
                <a:solidFill>
                  <a:schemeClr val="bg1"/>
                </a:solidFill>
              </a:rPr>
              <a:t>49.8%</a:t>
            </a:r>
            <a:endParaRPr kumimoji="1" lang="ja-JP" altLang="en-US" sz="2800" b="1" dirty="0">
              <a:solidFill>
                <a:schemeClr val="bg1"/>
              </a:solidFill>
            </a:endParaRPr>
          </a:p>
        </p:txBody>
      </p:sp>
      <p:sp>
        <p:nvSpPr>
          <p:cNvPr id="25" name="左中かっこ 24">
            <a:extLst>
              <a:ext uri="{FF2B5EF4-FFF2-40B4-BE49-F238E27FC236}">
                <a16:creationId xmlns:a16="http://schemas.microsoft.com/office/drawing/2014/main" id="{925A6A57-D7DA-4A0D-B93D-04DA6FA7B210}"/>
              </a:ext>
            </a:extLst>
          </p:cNvPr>
          <p:cNvSpPr/>
          <p:nvPr/>
        </p:nvSpPr>
        <p:spPr>
          <a:xfrm>
            <a:off x="3399777" y="4968360"/>
            <a:ext cx="140629" cy="494268"/>
          </a:xfrm>
          <a:prstGeom prst="leftBrace">
            <a:avLst>
              <a:gd name="adj1" fmla="val 34557"/>
              <a:gd name="adj2" fmla="val 48573"/>
            </a:avLst>
          </a:prstGeom>
          <a:noFill/>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左中かっこ 25">
            <a:extLst>
              <a:ext uri="{FF2B5EF4-FFF2-40B4-BE49-F238E27FC236}">
                <a16:creationId xmlns:a16="http://schemas.microsoft.com/office/drawing/2014/main" id="{55A517B5-3511-47EC-A0F3-828E109A8408}"/>
              </a:ext>
            </a:extLst>
          </p:cNvPr>
          <p:cNvSpPr/>
          <p:nvPr/>
        </p:nvSpPr>
        <p:spPr>
          <a:xfrm rot="10800000">
            <a:off x="6068768" y="5308123"/>
            <a:ext cx="87416" cy="154504"/>
          </a:xfrm>
          <a:prstGeom prst="leftBrace">
            <a:avLst>
              <a:gd name="adj1" fmla="val 34557"/>
              <a:gd name="adj2" fmla="val 50000"/>
            </a:avLst>
          </a:prstGeom>
          <a:noFill/>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左中かっこ 26">
            <a:extLst>
              <a:ext uri="{FF2B5EF4-FFF2-40B4-BE49-F238E27FC236}">
                <a16:creationId xmlns:a16="http://schemas.microsoft.com/office/drawing/2014/main" id="{C89E01AB-B4B0-4277-9ACD-F129E887C33E}"/>
              </a:ext>
            </a:extLst>
          </p:cNvPr>
          <p:cNvSpPr/>
          <p:nvPr/>
        </p:nvSpPr>
        <p:spPr>
          <a:xfrm rot="10800000">
            <a:off x="7799042" y="5268010"/>
            <a:ext cx="106707" cy="194617"/>
          </a:xfrm>
          <a:prstGeom prst="leftBrace">
            <a:avLst>
              <a:gd name="adj1" fmla="val 34557"/>
              <a:gd name="adj2" fmla="val 50000"/>
            </a:avLst>
          </a:prstGeom>
          <a:noFill/>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D8AD1A98-8366-4B95-AD82-C654677E29DC}"/>
              </a:ext>
            </a:extLst>
          </p:cNvPr>
          <p:cNvSpPr txBox="1"/>
          <p:nvPr/>
        </p:nvSpPr>
        <p:spPr>
          <a:xfrm>
            <a:off x="2514190" y="4936270"/>
            <a:ext cx="1114835" cy="523220"/>
          </a:xfrm>
          <a:prstGeom prst="rect">
            <a:avLst/>
          </a:prstGeom>
          <a:noFill/>
        </p:spPr>
        <p:txBody>
          <a:bodyPr wrap="square" rtlCol="0">
            <a:spAutoFit/>
          </a:bodyPr>
          <a:lstStyle/>
          <a:p>
            <a:r>
              <a:rPr kumimoji="1" lang="en-US" altLang="ja-JP" sz="2800" b="1" dirty="0">
                <a:solidFill>
                  <a:schemeClr val="bg1"/>
                </a:solidFill>
              </a:rPr>
              <a:t>18.9%</a:t>
            </a:r>
            <a:endParaRPr kumimoji="1" lang="ja-JP" altLang="en-US" sz="2800" b="1" dirty="0">
              <a:solidFill>
                <a:schemeClr val="bg1"/>
              </a:solidFill>
            </a:endParaRPr>
          </a:p>
        </p:txBody>
      </p:sp>
      <p:sp>
        <p:nvSpPr>
          <p:cNvPr id="29" name="テキスト ボックス 28">
            <a:extLst>
              <a:ext uri="{FF2B5EF4-FFF2-40B4-BE49-F238E27FC236}">
                <a16:creationId xmlns:a16="http://schemas.microsoft.com/office/drawing/2014/main" id="{5EDC2595-1766-4F4D-90C7-BBA03784EC3F}"/>
              </a:ext>
            </a:extLst>
          </p:cNvPr>
          <p:cNvSpPr txBox="1"/>
          <p:nvPr/>
        </p:nvSpPr>
        <p:spPr>
          <a:xfrm>
            <a:off x="6028609" y="5111147"/>
            <a:ext cx="1003492" cy="523220"/>
          </a:xfrm>
          <a:prstGeom prst="rect">
            <a:avLst/>
          </a:prstGeom>
          <a:noFill/>
        </p:spPr>
        <p:txBody>
          <a:bodyPr wrap="square" rtlCol="0">
            <a:spAutoFit/>
          </a:bodyPr>
          <a:lstStyle/>
          <a:p>
            <a:r>
              <a:rPr kumimoji="1" lang="en-US" altLang="ja-JP" sz="2800" b="1" dirty="0">
                <a:solidFill>
                  <a:schemeClr val="bg1"/>
                </a:solidFill>
              </a:rPr>
              <a:t>7.0%</a:t>
            </a:r>
            <a:endParaRPr kumimoji="1" lang="ja-JP" altLang="en-US" sz="2800" b="1" dirty="0">
              <a:solidFill>
                <a:schemeClr val="bg1"/>
              </a:solidFill>
            </a:endParaRPr>
          </a:p>
        </p:txBody>
      </p:sp>
      <p:sp>
        <p:nvSpPr>
          <p:cNvPr id="30" name="テキスト ボックス 29">
            <a:extLst>
              <a:ext uri="{FF2B5EF4-FFF2-40B4-BE49-F238E27FC236}">
                <a16:creationId xmlns:a16="http://schemas.microsoft.com/office/drawing/2014/main" id="{6DFDF1F6-851E-4D25-8F7A-4B8E8D1D0BE3}"/>
              </a:ext>
            </a:extLst>
          </p:cNvPr>
          <p:cNvSpPr txBox="1"/>
          <p:nvPr/>
        </p:nvSpPr>
        <p:spPr>
          <a:xfrm>
            <a:off x="7727182" y="5099843"/>
            <a:ext cx="1003492" cy="523220"/>
          </a:xfrm>
          <a:prstGeom prst="rect">
            <a:avLst/>
          </a:prstGeom>
          <a:noFill/>
        </p:spPr>
        <p:txBody>
          <a:bodyPr wrap="square" rtlCol="0">
            <a:spAutoFit/>
          </a:bodyPr>
          <a:lstStyle/>
          <a:p>
            <a:r>
              <a:rPr kumimoji="1" lang="en-US" altLang="ja-JP" sz="2800" b="1" dirty="0">
                <a:solidFill>
                  <a:schemeClr val="bg1"/>
                </a:solidFill>
              </a:rPr>
              <a:t>7.7%</a:t>
            </a:r>
            <a:endParaRPr kumimoji="1" lang="ja-JP" altLang="en-US" sz="2800" b="1" dirty="0">
              <a:solidFill>
                <a:schemeClr val="bg1"/>
              </a:solidFill>
            </a:endParaRPr>
          </a:p>
        </p:txBody>
      </p:sp>
      <p:cxnSp>
        <p:nvCxnSpPr>
          <p:cNvPr id="31" name="直線コネクタ 30">
            <a:extLst>
              <a:ext uri="{FF2B5EF4-FFF2-40B4-BE49-F238E27FC236}">
                <a16:creationId xmlns:a16="http://schemas.microsoft.com/office/drawing/2014/main" id="{1281A1D2-EB61-4EB7-B551-D2124C601A25}"/>
              </a:ext>
            </a:extLst>
          </p:cNvPr>
          <p:cNvCxnSpPr>
            <a:cxnSpLocks/>
          </p:cNvCxnSpPr>
          <p:nvPr/>
        </p:nvCxnSpPr>
        <p:spPr>
          <a:xfrm>
            <a:off x="6797308" y="5155520"/>
            <a:ext cx="256930" cy="23772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42E5F52E-FCD9-4A0E-9617-0DCF7304A306}"/>
              </a:ext>
            </a:extLst>
          </p:cNvPr>
          <p:cNvSpPr txBox="1"/>
          <p:nvPr/>
        </p:nvSpPr>
        <p:spPr>
          <a:xfrm flipH="1">
            <a:off x="3859039" y="6606169"/>
            <a:ext cx="4761085" cy="276999"/>
          </a:xfrm>
          <a:prstGeom prst="rect">
            <a:avLst/>
          </a:prstGeom>
          <a:noFill/>
        </p:spPr>
        <p:txBody>
          <a:bodyPr wrap="square" rtlCol="0">
            <a:spAutoFit/>
          </a:bodyPr>
          <a:lstStyle/>
          <a:p>
            <a:r>
              <a:rPr kumimoji="1" lang="ja-JP" altLang="en-US" sz="1200" dirty="0"/>
              <a:t>熊本地震における建築物被害の原因分析を行う委員会資料より</a:t>
            </a:r>
          </a:p>
        </p:txBody>
      </p:sp>
      <p:pic>
        <p:nvPicPr>
          <p:cNvPr id="33" name="図 32">
            <a:extLst>
              <a:ext uri="{FF2B5EF4-FFF2-40B4-BE49-F238E27FC236}">
                <a16:creationId xmlns:a16="http://schemas.microsoft.com/office/drawing/2014/main" id="{3313D151-98B3-40EF-8682-A06A799E772D}"/>
              </a:ext>
            </a:extLst>
          </p:cNvPr>
          <p:cNvPicPr/>
          <p:nvPr/>
        </p:nvPicPr>
        <p:blipFill rotWithShape="1">
          <a:blip r:embed="rId4" cstate="email">
            <a:extLst>
              <a:ext uri="{28A0092B-C50C-407E-A947-70E740481C1C}">
                <a14:useLocalDpi xmlns:a14="http://schemas.microsoft.com/office/drawing/2010/main"/>
              </a:ext>
            </a:extLst>
          </a:blip>
          <a:srcRect l="22185" t="33848" r="24034" b="36224"/>
          <a:stretch/>
        </p:blipFill>
        <p:spPr bwMode="auto">
          <a:xfrm>
            <a:off x="7983221" y="187"/>
            <a:ext cx="1124782" cy="8429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1257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75254B-B350-408B-9737-790C2A2A09D8}"/>
              </a:ext>
            </a:extLst>
          </p:cNvPr>
          <p:cNvSpPr>
            <a:spLocks noGrp="1"/>
          </p:cNvSpPr>
          <p:nvPr>
            <p:ph type="title"/>
          </p:nvPr>
        </p:nvSpPr>
        <p:spPr>
          <a:xfrm>
            <a:off x="628650" y="295674"/>
            <a:ext cx="7886700" cy="720724"/>
          </a:xfrm>
        </p:spPr>
        <p:txBody>
          <a:bodyPr/>
          <a:lstStyle/>
          <a:p>
            <a:r>
              <a:rPr lang="ja-JP" altLang="en-US" sz="3200" b="1" cap="all" dirty="0">
                <a:solidFill>
                  <a:prstClr val="black"/>
                </a:solidFill>
                <a:latin typeface="Gill Sans MT" panose="020B0502020104020203"/>
              </a:rPr>
              <a:t>どうして新しい建物も壊れたの？</a:t>
            </a:r>
            <a:endParaRPr kumimoji="1" lang="ja-JP" altLang="en-US" b="1" dirty="0"/>
          </a:p>
        </p:txBody>
      </p:sp>
      <p:cxnSp>
        <p:nvCxnSpPr>
          <p:cNvPr id="5" name="直線コネクタ 4">
            <a:extLst>
              <a:ext uri="{FF2B5EF4-FFF2-40B4-BE49-F238E27FC236}">
                <a16:creationId xmlns:a16="http://schemas.microsoft.com/office/drawing/2014/main" id="{D7C42C00-789C-4080-BD87-3F22DBAC2C00}"/>
              </a:ext>
            </a:extLst>
          </p:cNvPr>
          <p:cNvCxnSpPr>
            <a:cxnSpLocks/>
          </p:cNvCxnSpPr>
          <p:nvPr/>
        </p:nvCxnSpPr>
        <p:spPr>
          <a:xfrm>
            <a:off x="628650" y="895350"/>
            <a:ext cx="7667625" cy="0"/>
          </a:xfrm>
          <a:prstGeom prst="line">
            <a:avLst/>
          </a:prstGeom>
          <a:ln w="95250" cmpd="dbl">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図 10" descr="屋外, 建物, 家, 地面 が含まれている画像&#10;&#10;自動的に生成された説明">
            <a:extLst>
              <a:ext uri="{FF2B5EF4-FFF2-40B4-BE49-F238E27FC236}">
                <a16:creationId xmlns:a16="http://schemas.microsoft.com/office/drawing/2014/main" id="{6B33F987-4BCC-4284-88B3-54B911B1F2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755" y="1016398"/>
            <a:ext cx="7434674" cy="5576006"/>
          </a:xfrm>
          <a:prstGeom prst="rect">
            <a:avLst/>
          </a:prstGeom>
        </p:spPr>
      </p:pic>
      <p:sp>
        <p:nvSpPr>
          <p:cNvPr id="12" name="テキスト ボックス 11">
            <a:extLst>
              <a:ext uri="{FF2B5EF4-FFF2-40B4-BE49-F238E27FC236}">
                <a16:creationId xmlns:a16="http://schemas.microsoft.com/office/drawing/2014/main" id="{71EB923B-1A4F-4B20-ABB0-FBFA9636259B}"/>
              </a:ext>
            </a:extLst>
          </p:cNvPr>
          <p:cNvSpPr txBox="1"/>
          <p:nvPr/>
        </p:nvSpPr>
        <p:spPr>
          <a:xfrm flipH="1">
            <a:off x="4462462" y="6528785"/>
            <a:ext cx="4333875" cy="369332"/>
          </a:xfrm>
          <a:prstGeom prst="rect">
            <a:avLst/>
          </a:prstGeom>
          <a:noFill/>
        </p:spPr>
        <p:txBody>
          <a:bodyPr wrap="square" rtlCol="0">
            <a:spAutoFit/>
          </a:bodyPr>
          <a:lstStyle/>
          <a:p>
            <a:r>
              <a:rPr kumimoji="1" lang="ja-JP" altLang="en-US" dirty="0"/>
              <a:t>熊本地震被災地写真：早川和光氏提供</a:t>
            </a:r>
          </a:p>
        </p:txBody>
      </p:sp>
      <p:sp>
        <p:nvSpPr>
          <p:cNvPr id="3" name="コンテンツ プレースホルダー 2">
            <a:extLst>
              <a:ext uri="{FF2B5EF4-FFF2-40B4-BE49-F238E27FC236}">
                <a16:creationId xmlns:a16="http://schemas.microsoft.com/office/drawing/2014/main" id="{2B55D4EF-190B-42DC-89EC-0662A6D06C5F}"/>
              </a:ext>
            </a:extLst>
          </p:cNvPr>
          <p:cNvSpPr>
            <a:spLocks noGrp="1"/>
          </p:cNvSpPr>
          <p:nvPr>
            <p:ph idx="1"/>
          </p:nvPr>
        </p:nvSpPr>
        <p:spPr>
          <a:xfrm>
            <a:off x="964201" y="5518406"/>
            <a:ext cx="6983782" cy="1010379"/>
          </a:xfrm>
          <a:solidFill>
            <a:srgbClr val="FFFF00"/>
          </a:solidFill>
        </p:spPr>
        <p:txBody>
          <a:bodyPr>
            <a:normAutofit/>
          </a:bodyPr>
          <a:lstStyle/>
          <a:p>
            <a:pPr marL="0" indent="0">
              <a:buNone/>
            </a:pPr>
            <a:r>
              <a:rPr kumimoji="1" lang="ja-JP" altLang="en-US" sz="3200" b="1" dirty="0">
                <a:solidFill>
                  <a:srgbClr val="FF0000"/>
                </a:solidFill>
              </a:rPr>
              <a:t>熊本地震では震度７の前震と</a:t>
            </a:r>
            <a:r>
              <a:rPr kumimoji="1" lang="en-US" altLang="ja-JP" sz="3200" b="1" dirty="0">
                <a:solidFill>
                  <a:srgbClr val="FF0000"/>
                </a:solidFill>
              </a:rPr>
              <a:t>2</a:t>
            </a:r>
            <a:r>
              <a:rPr kumimoji="1" lang="ja-JP" altLang="en-US" sz="3200" b="1" dirty="0">
                <a:solidFill>
                  <a:srgbClr val="FF0000"/>
                </a:solidFill>
              </a:rPr>
              <a:t>日後の震度</a:t>
            </a:r>
            <a:r>
              <a:rPr lang="ja-JP" altLang="en-US" sz="3200" b="1" dirty="0">
                <a:solidFill>
                  <a:srgbClr val="FF0000"/>
                </a:solidFill>
              </a:rPr>
              <a:t>７の本震に見舞われた。</a:t>
            </a:r>
            <a:endParaRPr kumimoji="1" lang="ja-JP" altLang="en-US" sz="3200" b="1" dirty="0">
              <a:solidFill>
                <a:srgbClr val="FF0000"/>
              </a:solidFill>
            </a:endParaRPr>
          </a:p>
        </p:txBody>
      </p:sp>
      <p:pic>
        <p:nvPicPr>
          <p:cNvPr id="7" name="図 6">
            <a:extLst>
              <a:ext uri="{FF2B5EF4-FFF2-40B4-BE49-F238E27FC236}">
                <a16:creationId xmlns:a16="http://schemas.microsoft.com/office/drawing/2014/main" id="{86AA30BB-145A-4471-966C-AC0F8845BB1C}"/>
              </a:ext>
            </a:extLst>
          </p:cNvPr>
          <p:cNvPicPr/>
          <p:nvPr/>
        </p:nvPicPr>
        <p:blipFill rotWithShape="1">
          <a:blip r:embed="rId4" cstate="email">
            <a:extLst>
              <a:ext uri="{28A0092B-C50C-407E-A947-70E740481C1C}">
                <a14:useLocalDpi xmlns:a14="http://schemas.microsoft.com/office/drawing/2010/main"/>
              </a:ext>
            </a:extLst>
          </a:blip>
          <a:srcRect l="22185" t="33848" r="24034" b="36224"/>
          <a:stretch/>
        </p:blipFill>
        <p:spPr bwMode="auto">
          <a:xfrm>
            <a:off x="7983221" y="187"/>
            <a:ext cx="1124782" cy="8429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650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8E98EBA-D2D8-4719-9488-0D3112457692}"/>
              </a:ext>
            </a:extLst>
          </p:cNvPr>
          <p:cNvPicPr/>
          <p:nvPr/>
        </p:nvPicPr>
        <p:blipFill rotWithShape="1">
          <a:blip r:embed="rId3" cstate="email">
            <a:extLst>
              <a:ext uri="{28A0092B-C50C-407E-A947-70E740481C1C}">
                <a14:useLocalDpi xmlns:a14="http://schemas.microsoft.com/office/drawing/2010/main"/>
              </a:ext>
            </a:extLst>
          </a:blip>
          <a:srcRect t="3643" r="2298" b="46367"/>
          <a:stretch/>
        </p:blipFill>
        <p:spPr bwMode="auto">
          <a:xfrm>
            <a:off x="476953" y="254298"/>
            <a:ext cx="6549490" cy="3621992"/>
          </a:xfrm>
          <a:prstGeom prst="rect">
            <a:avLst/>
          </a:prstGeom>
          <a:noFill/>
          <a:ln>
            <a:noFill/>
          </a:ln>
          <a:extLst>
            <a:ext uri="{53640926-AAD7-44D8-BBD7-CCE9431645EC}">
              <a14:shadowObscured xmlns:a14="http://schemas.microsoft.com/office/drawing/2010/main"/>
            </a:ext>
          </a:extLst>
        </p:spPr>
      </p:pic>
      <p:sp>
        <p:nvSpPr>
          <p:cNvPr id="2" name="タイトル 1">
            <a:extLst>
              <a:ext uri="{FF2B5EF4-FFF2-40B4-BE49-F238E27FC236}">
                <a16:creationId xmlns:a16="http://schemas.microsoft.com/office/drawing/2014/main" id="{B975254B-B350-408B-9737-790C2A2A09D8}"/>
              </a:ext>
            </a:extLst>
          </p:cNvPr>
          <p:cNvSpPr>
            <a:spLocks noGrp="1"/>
          </p:cNvSpPr>
          <p:nvPr>
            <p:ph type="title"/>
          </p:nvPr>
        </p:nvSpPr>
        <p:spPr>
          <a:xfrm>
            <a:off x="628650" y="300011"/>
            <a:ext cx="7886700" cy="720724"/>
          </a:xfrm>
        </p:spPr>
        <p:txBody>
          <a:bodyPr>
            <a:normAutofit/>
          </a:bodyPr>
          <a:lstStyle/>
          <a:p>
            <a:r>
              <a:rPr kumimoji="1" lang="ja-JP" altLang="en-US" sz="3200" b="1" cap="all" dirty="0">
                <a:solidFill>
                  <a:prstClr val="black"/>
                </a:solidFill>
                <a:latin typeface="Gill Sans MT" panose="020B0502020104020203"/>
              </a:rPr>
              <a:t>熊本地震をシミュレーション</a:t>
            </a:r>
            <a:endParaRPr kumimoji="1" lang="ja-JP" altLang="en-US" sz="2400" b="1" dirty="0"/>
          </a:p>
        </p:txBody>
      </p:sp>
      <p:cxnSp>
        <p:nvCxnSpPr>
          <p:cNvPr id="5" name="直線コネクタ 4">
            <a:extLst>
              <a:ext uri="{FF2B5EF4-FFF2-40B4-BE49-F238E27FC236}">
                <a16:creationId xmlns:a16="http://schemas.microsoft.com/office/drawing/2014/main" id="{D7C42C00-789C-4080-BD87-3F22DBAC2C00}"/>
              </a:ext>
            </a:extLst>
          </p:cNvPr>
          <p:cNvCxnSpPr>
            <a:cxnSpLocks/>
          </p:cNvCxnSpPr>
          <p:nvPr/>
        </p:nvCxnSpPr>
        <p:spPr>
          <a:xfrm>
            <a:off x="628650" y="895350"/>
            <a:ext cx="7667625" cy="0"/>
          </a:xfrm>
          <a:prstGeom prst="line">
            <a:avLst/>
          </a:prstGeom>
          <a:ln w="9525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0D37A71-0EE0-487D-AB72-580B87D09D6C}"/>
              </a:ext>
            </a:extLst>
          </p:cNvPr>
          <p:cNvSpPr txBox="1"/>
          <p:nvPr/>
        </p:nvSpPr>
        <p:spPr>
          <a:xfrm>
            <a:off x="96253" y="6197627"/>
            <a:ext cx="8912993" cy="523220"/>
          </a:xfrm>
          <a:prstGeom prst="rect">
            <a:avLst/>
          </a:prstGeom>
          <a:noFill/>
        </p:spPr>
        <p:txBody>
          <a:bodyPr wrap="square" rtlCol="0">
            <a:spAutoFit/>
          </a:bodyPr>
          <a:lstStyle/>
          <a:p>
            <a:r>
              <a:rPr lang="ja-JP" altLang="en-US" sz="1400" dirty="0">
                <a:latin typeface="HG丸ｺﾞｼｯｸM-PRO" panose="020F0600000000000000" pitchFamily="50" charset="-128"/>
                <a:ea typeface="HG丸ｺﾞｼｯｸM-PRO" panose="020F0600000000000000" pitchFamily="50" charset="-128"/>
              </a:rPr>
              <a:t>国土交通省国土技術政策総合研究所</a:t>
            </a:r>
            <a:r>
              <a:rPr lang="en-US" altLang="ja-JP" sz="1400" dirty="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京都大学生存圏研究所が提供している地震倒壊解析の三次元ｼﾐｭﾚｰｼｮﾝｿﾌﾄ</a:t>
            </a:r>
            <a:r>
              <a:rPr lang="en-US" altLang="ja-JP" sz="1400" dirty="0" err="1">
                <a:latin typeface="HG丸ｺﾞｼｯｸM-PRO" panose="020F0600000000000000" pitchFamily="50" charset="-128"/>
                <a:ea typeface="HG丸ｺﾞｼｯｸM-PRO" panose="020F0600000000000000" pitchFamily="50" charset="-128"/>
              </a:rPr>
              <a:t>wallstat</a:t>
            </a:r>
            <a:r>
              <a:rPr lang="ja-JP" altLang="en-US" sz="1400" dirty="0">
                <a:latin typeface="HG丸ｺﾞｼｯｸM-PRO" panose="020F0600000000000000" pitchFamily="50" charset="-128"/>
                <a:ea typeface="HG丸ｺﾞｼｯｸM-PRO" panose="020F0600000000000000" pitchFamily="50" charset="-128"/>
              </a:rPr>
              <a:t> </a:t>
            </a:r>
            <a:r>
              <a:rPr lang="en-US" altLang="ja-JP" sz="1400" dirty="0">
                <a:latin typeface="HG丸ｺﾞｼｯｸM-PRO" panose="020F0600000000000000" pitchFamily="50" charset="-128"/>
                <a:ea typeface="HG丸ｺﾞｼｯｸM-PRO" panose="020F0600000000000000" pitchFamily="50" charset="-128"/>
              </a:rPr>
              <a:t>studio4.1</a:t>
            </a:r>
            <a:r>
              <a:rPr lang="ja-JP" altLang="en-US" sz="1400" dirty="0">
                <a:latin typeface="HG丸ｺﾞｼｯｸM-PRO" panose="020F0600000000000000" pitchFamily="50" charset="-128"/>
                <a:ea typeface="HG丸ｺﾞｼｯｸM-PRO" panose="020F0600000000000000" pitchFamily="50" charset="-128"/>
              </a:rPr>
              <a:t>を用いた住宅モデルの解析</a:t>
            </a:r>
          </a:p>
        </p:txBody>
      </p:sp>
      <p:pic>
        <p:nvPicPr>
          <p:cNvPr id="14" name="図 13">
            <a:extLst>
              <a:ext uri="{FF2B5EF4-FFF2-40B4-BE49-F238E27FC236}">
                <a16:creationId xmlns:a16="http://schemas.microsoft.com/office/drawing/2014/main" id="{8181F755-547D-4E91-A648-0EA1A3A69C79}"/>
              </a:ext>
            </a:extLst>
          </p:cNvPr>
          <p:cNvPicPr/>
          <p:nvPr/>
        </p:nvPicPr>
        <p:blipFill rotWithShape="1">
          <a:blip r:embed="rId4" cstate="email">
            <a:extLst>
              <a:ext uri="{28A0092B-C50C-407E-A947-70E740481C1C}">
                <a14:useLocalDpi xmlns:a14="http://schemas.microsoft.com/office/drawing/2010/main"/>
              </a:ext>
            </a:extLst>
          </a:blip>
          <a:srcRect l="1" r="1500" b="49836"/>
          <a:stretch/>
        </p:blipFill>
        <p:spPr bwMode="auto">
          <a:xfrm>
            <a:off x="553955" y="3566272"/>
            <a:ext cx="2928486" cy="2314764"/>
          </a:xfrm>
          <a:prstGeom prst="rect">
            <a:avLst/>
          </a:prstGeom>
          <a:noFill/>
          <a:ln>
            <a:noFill/>
          </a:ln>
        </p:spPr>
      </p:pic>
      <p:pic>
        <p:nvPicPr>
          <p:cNvPr id="15" name="図 14">
            <a:extLst>
              <a:ext uri="{FF2B5EF4-FFF2-40B4-BE49-F238E27FC236}">
                <a16:creationId xmlns:a16="http://schemas.microsoft.com/office/drawing/2014/main" id="{8B3707A3-0DCB-4671-AD57-555EE3C72BB1}"/>
              </a:ext>
            </a:extLst>
          </p:cNvPr>
          <p:cNvPicPr/>
          <p:nvPr/>
        </p:nvPicPr>
        <p:blipFill rotWithShape="1">
          <a:blip r:embed="rId4" cstate="email">
            <a:extLst>
              <a:ext uri="{28A0092B-C50C-407E-A947-70E740481C1C}">
                <a14:useLocalDpi xmlns:a14="http://schemas.microsoft.com/office/drawing/2010/main"/>
              </a:ext>
            </a:extLst>
          </a:blip>
          <a:srcRect t="50089"/>
          <a:stretch/>
        </p:blipFill>
        <p:spPr bwMode="auto">
          <a:xfrm>
            <a:off x="3463190" y="3615569"/>
            <a:ext cx="2781699" cy="2224977"/>
          </a:xfrm>
          <a:prstGeom prst="rect">
            <a:avLst/>
          </a:prstGeom>
          <a:noFill/>
          <a:ln>
            <a:noFill/>
          </a:ln>
        </p:spPr>
      </p:pic>
      <p:sp>
        <p:nvSpPr>
          <p:cNvPr id="12" name="コンテンツ プレースホルダー 2">
            <a:extLst>
              <a:ext uri="{FF2B5EF4-FFF2-40B4-BE49-F238E27FC236}">
                <a16:creationId xmlns:a16="http://schemas.microsoft.com/office/drawing/2014/main" id="{8FBF408B-4434-4F5B-8A42-108DE26F86D1}"/>
              </a:ext>
            </a:extLst>
          </p:cNvPr>
          <p:cNvSpPr>
            <a:spLocks noGrp="1"/>
          </p:cNvSpPr>
          <p:nvPr>
            <p:ph idx="1"/>
          </p:nvPr>
        </p:nvSpPr>
        <p:spPr>
          <a:xfrm>
            <a:off x="5676001" y="3242431"/>
            <a:ext cx="3482440" cy="1097874"/>
          </a:xfrm>
        </p:spPr>
        <p:txBody>
          <a:bodyPr>
            <a:normAutofit/>
          </a:bodyPr>
          <a:lstStyle/>
          <a:p>
            <a:r>
              <a:rPr lang="ja-JP" altLang="ja-JP" sz="1200" dirty="0">
                <a:latin typeface="HG丸ｺﾞｼｯｸM-PRO" panose="020F0600000000000000" pitchFamily="50" charset="-128"/>
                <a:ea typeface="HG丸ｺﾞｼｯｸM-PRO" panose="020F0600000000000000" pitchFamily="50" charset="-128"/>
              </a:rPr>
              <a:t>名　称　　　　</a:t>
            </a:r>
            <a:r>
              <a:rPr lang="en-US" altLang="ja-JP" sz="1200" dirty="0">
                <a:latin typeface="HG丸ｺﾞｼｯｸM-PRO" panose="020F0600000000000000" pitchFamily="50" charset="-128"/>
                <a:ea typeface="HG丸ｺﾞｼｯｸM-PRO" panose="020F0600000000000000" pitchFamily="50" charset="-128"/>
              </a:rPr>
              <a:t>2</a:t>
            </a:r>
            <a:r>
              <a:rPr lang="ja-JP" altLang="en-US" sz="1200" dirty="0">
                <a:latin typeface="HG丸ｺﾞｼｯｸM-PRO" panose="020F0600000000000000" pitchFamily="50" charset="-128"/>
                <a:ea typeface="HG丸ｺﾞｼｯｸM-PRO" panose="020F0600000000000000" pitchFamily="50" charset="-128"/>
              </a:rPr>
              <a:t>階建てモデル</a:t>
            </a:r>
            <a:r>
              <a:rPr lang="ja-JP" altLang="ja-JP" sz="1200" dirty="0">
                <a:latin typeface="HG丸ｺﾞｼｯｸM-PRO" panose="020F0600000000000000" pitchFamily="50" charset="-128"/>
                <a:ea typeface="HG丸ｺﾞｼｯｸM-PRO" panose="020F0600000000000000" pitchFamily="50" charset="-128"/>
              </a:rPr>
              <a:t>邸</a:t>
            </a:r>
            <a:r>
              <a:rPr lang="ja-JP" altLang="en-US" sz="1200" dirty="0">
                <a:latin typeface="HG丸ｺﾞｼｯｸM-PRO" panose="020F0600000000000000" pitchFamily="50" charset="-128"/>
                <a:ea typeface="HG丸ｺﾞｼｯｸM-PRO" panose="020F0600000000000000" pitchFamily="50" charset="-128"/>
              </a:rPr>
              <a:t>（仮称）</a:t>
            </a:r>
            <a:endParaRPr lang="ja-JP" altLang="ja-JP" sz="1200" dirty="0">
              <a:latin typeface="HG丸ｺﾞｼｯｸM-PRO" panose="020F0600000000000000" pitchFamily="50" charset="-128"/>
              <a:ea typeface="HG丸ｺﾞｼｯｸM-PRO" panose="020F0600000000000000" pitchFamily="50" charset="-128"/>
            </a:endParaRPr>
          </a:p>
          <a:p>
            <a:r>
              <a:rPr lang="ja-JP" altLang="ja-JP" sz="1200" dirty="0">
                <a:latin typeface="HG丸ｺﾞｼｯｸM-PRO" panose="020F0600000000000000" pitchFamily="50" charset="-128"/>
                <a:ea typeface="HG丸ｺﾞｼｯｸM-PRO" panose="020F0600000000000000" pitchFamily="50" charset="-128"/>
              </a:rPr>
              <a:t>構造・階数　　木造</a:t>
            </a:r>
            <a:r>
              <a:rPr lang="ja-JP" altLang="en-US" sz="1200" dirty="0">
                <a:latin typeface="HG丸ｺﾞｼｯｸM-PRO" panose="020F0600000000000000" pitchFamily="50" charset="-128"/>
                <a:ea typeface="HG丸ｺﾞｼｯｸM-PRO" panose="020F0600000000000000" pitchFamily="50" charset="-128"/>
              </a:rPr>
              <a:t>軸組構法住宅・</a:t>
            </a:r>
            <a:r>
              <a:rPr lang="en-US" altLang="ja-JP" sz="1200" dirty="0">
                <a:latin typeface="HG丸ｺﾞｼｯｸM-PRO" panose="020F0600000000000000" pitchFamily="50" charset="-128"/>
                <a:ea typeface="HG丸ｺﾞｼｯｸM-PRO" panose="020F0600000000000000" pitchFamily="50" charset="-128"/>
              </a:rPr>
              <a:t>2</a:t>
            </a:r>
            <a:r>
              <a:rPr lang="ja-JP" altLang="en-US" sz="1200" dirty="0">
                <a:latin typeface="HG丸ｺﾞｼｯｸM-PRO" panose="020F0600000000000000" pitchFamily="50" charset="-128"/>
                <a:ea typeface="HG丸ｺﾞｼｯｸM-PRO" panose="020F0600000000000000" pitchFamily="50" charset="-128"/>
              </a:rPr>
              <a:t>階</a:t>
            </a:r>
            <a:r>
              <a:rPr lang="ja-JP" altLang="ja-JP" sz="1200" dirty="0">
                <a:latin typeface="HG丸ｺﾞｼｯｸM-PRO" panose="020F0600000000000000" pitchFamily="50" charset="-128"/>
                <a:ea typeface="HG丸ｺﾞｼｯｸM-PRO" panose="020F0600000000000000" pitchFamily="50" charset="-128"/>
              </a:rPr>
              <a:t>建て</a:t>
            </a:r>
          </a:p>
          <a:p>
            <a:r>
              <a:rPr lang="ja-JP" altLang="ja-JP" sz="1200" dirty="0">
                <a:latin typeface="HG丸ｺﾞｼｯｸM-PRO" panose="020F0600000000000000" pitchFamily="50" charset="-128"/>
                <a:ea typeface="HG丸ｺﾞｼｯｸM-PRO" panose="020F0600000000000000" pitchFamily="50" charset="-128"/>
              </a:rPr>
              <a:t>延べ面積　　　</a:t>
            </a:r>
            <a:r>
              <a:rPr lang="en-US" altLang="ja-JP" sz="1200" dirty="0">
                <a:latin typeface="HG丸ｺﾞｼｯｸM-PRO" panose="020F0600000000000000" pitchFamily="50" charset="-128"/>
                <a:ea typeface="HG丸ｺﾞｼｯｸM-PRO" panose="020F0600000000000000" pitchFamily="50" charset="-128"/>
              </a:rPr>
              <a:t>189.79</a:t>
            </a:r>
            <a:r>
              <a:rPr lang="ja-JP" altLang="ja-JP" sz="1200" dirty="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（５７．５坪）</a:t>
            </a:r>
            <a:endParaRPr lang="en-US" altLang="ja-JP" sz="1200" dirty="0">
              <a:latin typeface="HG丸ｺﾞｼｯｸM-PRO" panose="020F0600000000000000" pitchFamily="50" charset="-128"/>
              <a:ea typeface="HG丸ｺﾞｼｯｸM-PRO" panose="020F0600000000000000" pitchFamily="50" charset="-128"/>
            </a:endParaRPr>
          </a:p>
        </p:txBody>
      </p:sp>
      <p:pic>
        <p:nvPicPr>
          <p:cNvPr id="9" name="図 8">
            <a:extLst>
              <a:ext uri="{FF2B5EF4-FFF2-40B4-BE49-F238E27FC236}">
                <a16:creationId xmlns:a16="http://schemas.microsoft.com/office/drawing/2014/main" id="{8E260710-A3DF-4BCF-BE70-3F0AC78E1C3C}"/>
              </a:ext>
            </a:extLst>
          </p:cNvPr>
          <p:cNvPicPr/>
          <p:nvPr/>
        </p:nvPicPr>
        <p:blipFill rotWithShape="1">
          <a:blip r:embed="rId5" cstate="email">
            <a:extLst>
              <a:ext uri="{28A0092B-C50C-407E-A947-70E740481C1C}">
                <a14:useLocalDpi xmlns:a14="http://schemas.microsoft.com/office/drawing/2010/main"/>
              </a:ext>
            </a:extLst>
          </a:blip>
          <a:srcRect l="22185" t="33848" r="24034" b="36224"/>
          <a:stretch/>
        </p:blipFill>
        <p:spPr bwMode="auto">
          <a:xfrm>
            <a:off x="7983221" y="187"/>
            <a:ext cx="1124782" cy="8429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8966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階建て熊本前震・本震ｰ2">
            <a:hlinkClick r:id="" action="ppaction://media"/>
            <a:extLst>
              <a:ext uri="{FF2B5EF4-FFF2-40B4-BE49-F238E27FC236}">
                <a16:creationId xmlns:a16="http://schemas.microsoft.com/office/drawing/2014/main" id="{9AE14FC3-49D4-48D6-95A0-1FB2DD9DE9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017497"/>
            <a:ext cx="9144000" cy="4869378"/>
          </a:xfrm>
          <a:prstGeom prst="rect">
            <a:avLst/>
          </a:prstGeom>
        </p:spPr>
      </p:pic>
      <p:sp>
        <p:nvSpPr>
          <p:cNvPr id="2" name="タイトル 1">
            <a:extLst>
              <a:ext uri="{FF2B5EF4-FFF2-40B4-BE49-F238E27FC236}">
                <a16:creationId xmlns:a16="http://schemas.microsoft.com/office/drawing/2014/main" id="{B975254B-B350-408B-9737-790C2A2A09D8}"/>
              </a:ext>
            </a:extLst>
          </p:cNvPr>
          <p:cNvSpPr>
            <a:spLocks noGrp="1"/>
          </p:cNvSpPr>
          <p:nvPr>
            <p:ph type="title"/>
          </p:nvPr>
        </p:nvSpPr>
        <p:spPr>
          <a:xfrm>
            <a:off x="704850" y="309584"/>
            <a:ext cx="7886700" cy="720724"/>
          </a:xfrm>
        </p:spPr>
        <p:txBody>
          <a:bodyPr>
            <a:normAutofit/>
          </a:bodyPr>
          <a:lstStyle/>
          <a:p>
            <a:r>
              <a:rPr kumimoji="1" lang="ja-JP" altLang="en-US" sz="3200" b="1" cap="all" dirty="0">
                <a:solidFill>
                  <a:prstClr val="black"/>
                </a:solidFill>
                <a:latin typeface="Gill Sans MT" panose="020B0502020104020203"/>
              </a:rPr>
              <a:t>熊本地震をシミュレーション</a:t>
            </a:r>
            <a:endParaRPr kumimoji="1" lang="ja-JP" altLang="en-US" sz="2400" b="1" dirty="0"/>
          </a:p>
        </p:txBody>
      </p:sp>
      <p:cxnSp>
        <p:nvCxnSpPr>
          <p:cNvPr id="5" name="直線コネクタ 4">
            <a:extLst>
              <a:ext uri="{FF2B5EF4-FFF2-40B4-BE49-F238E27FC236}">
                <a16:creationId xmlns:a16="http://schemas.microsoft.com/office/drawing/2014/main" id="{D7C42C00-789C-4080-BD87-3F22DBAC2C00}"/>
              </a:ext>
            </a:extLst>
          </p:cNvPr>
          <p:cNvCxnSpPr>
            <a:cxnSpLocks/>
          </p:cNvCxnSpPr>
          <p:nvPr/>
        </p:nvCxnSpPr>
        <p:spPr>
          <a:xfrm>
            <a:off x="628650" y="895350"/>
            <a:ext cx="7667625" cy="0"/>
          </a:xfrm>
          <a:prstGeom prst="line">
            <a:avLst/>
          </a:prstGeom>
          <a:ln w="9525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コンテンツ プレースホルダー 2">
            <a:extLst>
              <a:ext uri="{FF2B5EF4-FFF2-40B4-BE49-F238E27FC236}">
                <a16:creationId xmlns:a16="http://schemas.microsoft.com/office/drawing/2014/main" id="{8FBF408B-4434-4F5B-8A42-108DE26F86D1}"/>
              </a:ext>
            </a:extLst>
          </p:cNvPr>
          <p:cNvSpPr>
            <a:spLocks noGrp="1"/>
          </p:cNvSpPr>
          <p:nvPr>
            <p:ph idx="1"/>
          </p:nvPr>
        </p:nvSpPr>
        <p:spPr>
          <a:xfrm>
            <a:off x="228599" y="1085852"/>
            <a:ext cx="8686801" cy="1190625"/>
          </a:xfrm>
        </p:spPr>
        <p:txBody>
          <a:bodyPr>
            <a:normAutofit lnSpcReduction="10000"/>
          </a:bodyPr>
          <a:lstStyle/>
          <a:p>
            <a:r>
              <a:rPr lang="ja-JP" altLang="ja-JP" sz="2400" b="1" u="sng" dirty="0">
                <a:solidFill>
                  <a:srgbClr val="FF0000"/>
                </a:solidFill>
              </a:rPr>
              <a:t>極稀地震で倒壊・崩壊しなかった</a:t>
            </a:r>
            <a:r>
              <a:rPr lang="ja-JP" altLang="en-US" sz="2400" b="1" u="sng" dirty="0">
                <a:solidFill>
                  <a:srgbClr val="FF0000"/>
                </a:solidFill>
              </a:rPr>
              <a:t>建物</a:t>
            </a:r>
            <a:endParaRPr lang="en-US" altLang="ja-JP" sz="2400" b="1" u="sng" dirty="0">
              <a:solidFill>
                <a:srgbClr val="FF0000"/>
              </a:solidFill>
            </a:endParaRPr>
          </a:p>
          <a:p>
            <a:r>
              <a:rPr lang="ja-JP" altLang="en-US" sz="2400" b="1" u="sng" dirty="0">
                <a:solidFill>
                  <a:srgbClr val="FF0000"/>
                </a:solidFill>
              </a:rPr>
              <a:t>熊本地震波を入力</a:t>
            </a:r>
            <a:endParaRPr lang="en-US" altLang="ja-JP" sz="2400" b="1" u="sng" dirty="0">
              <a:solidFill>
                <a:schemeClr val="accent1"/>
              </a:solidFill>
            </a:endParaRPr>
          </a:p>
          <a:p>
            <a:r>
              <a:rPr lang="ja-JP" altLang="en-US" sz="1800" dirty="0">
                <a:solidFill>
                  <a:prstClr val="black"/>
                </a:solidFill>
                <a:latin typeface="HG丸ｺﾞｼｯｸM-PRO" panose="020F0600000000000000" pitchFamily="50" charset="-128"/>
                <a:ea typeface="HG丸ｺﾞｼｯｸM-PRO" panose="020F0600000000000000" pitchFamily="50" charset="-128"/>
                <a:cs typeface="+mj-cs"/>
              </a:rPr>
              <a:t> </a:t>
            </a:r>
            <a:r>
              <a:rPr lang="en-US" altLang="ja-JP" sz="1800" dirty="0" err="1">
                <a:solidFill>
                  <a:prstClr val="black"/>
                </a:solidFill>
                <a:latin typeface="HG丸ｺﾞｼｯｸM-PRO" panose="020F0600000000000000" pitchFamily="50" charset="-128"/>
                <a:ea typeface="HG丸ｺﾞｼｯｸM-PRO" panose="020F0600000000000000" pitchFamily="50" charset="-128"/>
                <a:cs typeface="+mj-cs"/>
              </a:rPr>
              <a:t>KiK</a:t>
            </a:r>
            <a:r>
              <a:rPr lang="en-US" altLang="ja-JP" sz="1800" dirty="0">
                <a:solidFill>
                  <a:prstClr val="black"/>
                </a:solidFill>
                <a:latin typeface="HG丸ｺﾞｼｯｸM-PRO" panose="020F0600000000000000" pitchFamily="50" charset="-128"/>
                <a:ea typeface="HG丸ｺﾞｼｯｸM-PRO" panose="020F0600000000000000" pitchFamily="50" charset="-128"/>
                <a:cs typeface="+mj-cs"/>
              </a:rPr>
              <a:t>-NET</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j-cs"/>
              </a:rPr>
              <a:t>益城</a:t>
            </a:r>
            <a:r>
              <a:rPr lang="en-US" altLang="ja-JP" sz="1800" dirty="0">
                <a:solidFill>
                  <a:prstClr val="black"/>
                </a:solidFill>
                <a:latin typeface="HG丸ｺﾞｼｯｸM-PRO" panose="020F0600000000000000" pitchFamily="50" charset="-128"/>
                <a:ea typeface="HG丸ｺﾞｼｯｸM-PRO" panose="020F0600000000000000" pitchFamily="50" charset="-128"/>
                <a:cs typeface="+mj-cs"/>
              </a:rPr>
              <a:t>0414</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j-cs"/>
              </a:rPr>
              <a:t>（</a:t>
            </a:r>
            <a:r>
              <a:rPr lang="ja-JP" altLang="en-US" sz="1800" b="1" dirty="0">
                <a:solidFill>
                  <a:schemeClr val="accent1"/>
                </a:solidFill>
                <a:latin typeface="HG丸ｺﾞｼｯｸM-PRO" panose="020F0600000000000000" pitchFamily="50" charset="-128"/>
                <a:ea typeface="HG丸ｺﾞｼｯｸM-PRO" panose="020F0600000000000000" pitchFamily="50" charset="-128"/>
                <a:cs typeface="+mj-cs"/>
              </a:rPr>
              <a:t>前震</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j-cs"/>
              </a:rPr>
              <a:t>）</a:t>
            </a:r>
            <a:r>
              <a:rPr lang="en-US" altLang="ja-JP" sz="1800" dirty="0">
                <a:solidFill>
                  <a:prstClr val="black"/>
                </a:solidFill>
                <a:latin typeface="HG丸ｺﾞｼｯｸM-PRO" panose="020F0600000000000000" pitchFamily="50" charset="-128"/>
                <a:ea typeface="HG丸ｺﾞｼｯｸM-PRO" panose="020F0600000000000000" pitchFamily="50" charset="-128"/>
                <a:cs typeface="+mj-cs"/>
              </a:rPr>
              <a:t> -</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j-cs"/>
              </a:rPr>
              <a:t> </a:t>
            </a:r>
            <a:r>
              <a:rPr lang="en-US" altLang="ja-JP" sz="1800" dirty="0" err="1">
                <a:solidFill>
                  <a:prstClr val="black"/>
                </a:solidFill>
                <a:latin typeface="HG丸ｺﾞｼｯｸM-PRO" panose="020F0600000000000000" pitchFamily="50" charset="-128"/>
                <a:ea typeface="HG丸ｺﾞｼｯｸM-PRO" panose="020F0600000000000000" pitchFamily="50" charset="-128"/>
                <a:cs typeface="+mj-cs"/>
              </a:rPr>
              <a:t>KiK</a:t>
            </a:r>
            <a:r>
              <a:rPr lang="en-US" altLang="ja-JP" sz="1800" dirty="0">
                <a:solidFill>
                  <a:prstClr val="black"/>
                </a:solidFill>
                <a:latin typeface="HG丸ｺﾞｼｯｸM-PRO" panose="020F0600000000000000" pitchFamily="50" charset="-128"/>
                <a:ea typeface="HG丸ｺﾞｼｯｸM-PRO" panose="020F0600000000000000" pitchFamily="50" charset="-128"/>
                <a:cs typeface="+mj-cs"/>
              </a:rPr>
              <a:t>-NET</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j-cs"/>
              </a:rPr>
              <a:t>益城</a:t>
            </a:r>
            <a:r>
              <a:rPr lang="en-US" altLang="ja-JP" sz="1800" dirty="0">
                <a:solidFill>
                  <a:prstClr val="black"/>
                </a:solidFill>
                <a:latin typeface="HG丸ｺﾞｼｯｸM-PRO" panose="020F0600000000000000" pitchFamily="50" charset="-128"/>
                <a:ea typeface="HG丸ｺﾞｼｯｸM-PRO" panose="020F0600000000000000" pitchFamily="50" charset="-128"/>
                <a:cs typeface="+mj-cs"/>
              </a:rPr>
              <a:t>0416</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j-cs"/>
              </a:rPr>
              <a:t>（</a:t>
            </a:r>
            <a:r>
              <a:rPr lang="ja-JP" altLang="en-US" sz="1800" b="1" dirty="0">
                <a:solidFill>
                  <a:srgbClr val="FF0000"/>
                </a:solidFill>
                <a:latin typeface="HG丸ｺﾞｼｯｸM-PRO" panose="020F0600000000000000" pitchFamily="50" charset="-128"/>
                <a:ea typeface="HG丸ｺﾞｼｯｸM-PRO" panose="020F0600000000000000" pitchFamily="50" charset="-128"/>
                <a:cs typeface="+mj-cs"/>
              </a:rPr>
              <a:t>本震</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j-cs"/>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cs typeface="+mj-cs"/>
              </a:rPr>
              <a:t>×1.00</a:t>
            </a:r>
            <a:endParaRPr lang="ja-JP" altLang="ja-JP" sz="2000" dirty="0">
              <a:latin typeface="HG丸ｺﾞｼｯｸM-PRO" panose="020F0600000000000000" pitchFamily="50" charset="-128"/>
              <a:ea typeface="HG丸ｺﾞｼｯｸM-PRO" panose="020F0600000000000000" pitchFamily="50" charset="-128"/>
            </a:endParaRPr>
          </a:p>
        </p:txBody>
      </p:sp>
      <p:sp>
        <p:nvSpPr>
          <p:cNvPr id="7" name="正方形/長方形 6">
            <a:extLst>
              <a:ext uri="{FF2B5EF4-FFF2-40B4-BE49-F238E27FC236}">
                <a16:creationId xmlns:a16="http://schemas.microsoft.com/office/drawing/2014/main" id="{7D7D2F06-9838-4F95-9AA5-5C1DDF9BD60F}"/>
              </a:ext>
            </a:extLst>
          </p:cNvPr>
          <p:cNvSpPr/>
          <p:nvPr/>
        </p:nvSpPr>
        <p:spPr>
          <a:xfrm>
            <a:off x="4914900" y="5846742"/>
            <a:ext cx="1428750" cy="687408"/>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91B4159-C855-46B8-A289-E7B70685812E}"/>
              </a:ext>
            </a:extLst>
          </p:cNvPr>
          <p:cNvSpPr/>
          <p:nvPr/>
        </p:nvSpPr>
        <p:spPr>
          <a:xfrm>
            <a:off x="6353175" y="5848349"/>
            <a:ext cx="1400175" cy="695325"/>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96828B7-8F17-473B-8376-8E53DD888BE7}"/>
              </a:ext>
            </a:extLst>
          </p:cNvPr>
          <p:cNvSpPr txBox="1"/>
          <p:nvPr/>
        </p:nvSpPr>
        <p:spPr>
          <a:xfrm>
            <a:off x="5176838" y="5448835"/>
            <a:ext cx="904875" cy="369332"/>
          </a:xfrm>
          <a:prstGeom prst="rect">
            <a:avLst/>
          </a:prstGeom>
          <a:noFill/>
        </p:spPr>
        <p:txBody>
          <a:bodyPr wrap="square" rtlCol="0">
            <a:spAutoFit/>
          </a:bodyPr>
          <a:lstStyle/>
          <a:p>
            <a:r>
              <a:rPr kumimoji="1" lang="ja-JP" altLang="en-US" b="1" dirty="0">
                <a:solidFill>
                  <a:srgbClr val="0070C0"/>
                </a:solidFill>
              </a:rPr>
              <a:t>前　震</a:t>
            </a:r>
          </a:p>
        </p:txBody>
      </p:sp>
      <p:sp>
        <p:nvSpPr>
          <p:cNvPr id="10" name="テキスト ボックス 9">
            <a:extLst>
              <a:ext uri="{FF2B5EF4-FFF2-40B4-BE49-F238E27FC236}">
                <a16:creationId xmlns:a16="http://schemas.microsoft.com/office/drawing/2014/main" id="{F6FEDFCD-9414-4501-AF74-5A7652F28CEC}"/>
              </a:ext>
            </a:extLst>
          </p:cNvPr>
          <p:cNvSpPr txBox="1"/>
          <p:nvPr/>
        </p:nvSpPr>
        <p:spPr>
          <a:xfrm>
            <a:off x="6529388" y="5458360"/>
            <a:ext cx="904875" cy="369332"/>
          </a:xfrm>
          <a:prstGeom prst="rect">
            <a:avLst/>
          </a:prstGeom>
          <a:noFill/>
        </p:spPr>
        <p:txBody>
          <a:bodyPr wrap="square" rtlCol="0">
            <a:spAutoFit/>
          </a:bodyPr>
          <a:lstStyle/>
          <a:p>
            <a:r>
              <a:rPr kumimoji="1" lang="ja-JP" altLang="en-US" b="1" dirty="0">
                <a:solidFill>
                  <a:srgbClr val="FF0000"/>
                </a:solidFill>
              </a:rPr>
              <a:t>本　震</a:t>
            </a:r>
          </a:p>
        </p:txBody>
      </p:sp>
      <p:pic>
        <p:nvPicPr>
          <p:cNvPr id="11" name="図 10">
            <a:extLst>
              <a:ext uri="{FF2B5EF4-FFF2-40B4-BE49-F238E27FC236}">
                <a16:creationId xmlns:a16="http://schemas.microsoft.com/office/drawing/2014/main" id="{CA5A6D47-EAA5-4693-A2DE-FF3FF3378DB0}"/>
              </a:ext>
            </a:extLst>
          </p:cNvPr>
          <p:cNvPicPr/>
          <p:nvPr/>
        </p:nvPicPr>
        <p:blipFill rotWithShape="1">
          <a:blip r:embed="rId6" cstate="email">
            <a:extLst>
              <a:ext uri="{28A0092B-C50C-407E-A947-70E740481C1C}">
                <a14:useLocalDpi xmlns:a14="http://schemas.microsoft.com/office/drawing/2010/main"/>
              </a:ext>
            </a:extLst>
          </a:blip>
          <a:srcRect l="22185" t="33848" r="24034" b="36224"/>
          <a:stretch/>
        </p:blipFill>
        <p:spPr bwMode="auto">
          <a:xfrm>
            <a:off x="7983221" y="187"/>
            <a:ext cx="1124782" cy="8429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43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75254B-B350-408B-9737-790C2A2A09D8}"/>
              </a:ext>
            </a:extLst>
          </p:cNvPr>
          <p:cNvSpPr>
            <a:spLocks noGrp="1"/>
          </p:cNvSpPr>
          <p:nvPr>
            <p:ph type="title"/>
          </p:nvPr>
        </p:nvSpPr>
        <p:spPr>
          <a:xfrm>
            <a:off x="628650" y="295674"/>
            <a:ext cx="7886700" cy="720724"/>
          </a:xfrm>
        </p:spPr>
        <p:txBody>
          <a:bodyPr/>
          <a:lstStyle/>
          <a:p>
            <a:r>
              <a:rPr lang="ja-JP" altLang="en-US" sz="3200" b="1" cap="all" dirty="0">
                <a:solidFill>
                  <a:prstClr val="black"/>
                </a:solidFill>
                <a:latin typeface="Gill Sans MT" panose="020B0502020104020203"/>
              </a:rPr>
              <a:t>どうすればいいの？</a:t>
            </a:r>
            <a:endParaRPr kumimoji="1" lang="ja-JP" altLang="en-US" b="1" dirty="0"/>
          </a:p>
        </p:txBody>
      </p:sp>
      <p:cxnSp>
        <p:nvCxnSpPr>
          <p:cNvPr id="5" name="直線コネクタ 4">
            <a:extLst>
              <a:ext uri="{FF2B5EF4-FFF2-40B4-BE49-F238E27FC236}">
                <a16:creationId xmlns:a16="http://schemas.microsoft.com/office/drawing/2014/main" id="{D7C42C00-789C-4080-BD87-3F22DBAC2C00}"/>
              </a:ext>
            </a:extLst>
          </p:cNvPr>
          <p:cNvCxnSpPr>
            <a:cxnSpLocks/>
          </p:cNvCxnSpPr>
          <p:nvPr/>
        </p:nvCxnSpPr>
        <p:spPr>
          <a:xfrm>
            <a:off x="628650" y="895350"/>
            <a:ext cx="7667625" cy="0"/>
          </a:xfrm>
          <a:prstGeom prst="line">
            <a:avLst/>
          </a:prstGeom>
          <a:ln w="9525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71EB923B-1A4F-4B20-ABB0-FBFA9636259B}"/>
              </a:ext>
            </a:extLst>
          </p:cNvPr>
          <p:cNvSpPr txBox="1"/>
          <p:nvPr/>
        </p:nvSpPr>
        <p:spPr>
          <a:xfrm flipH="1">
            <a:off x="6956533" y="6314172"/>
            <a:ext cx="1831332" cy="369332"/>
          </a:xfrm>
          <a:prstGeom prst="rect">
            <a:avLst/>
          </a:prstGeom>
          <a:noFill/>
        </p:spPr>
        <p:txBody>
          <a:bodyPr wrap="square" rtlCol="0">
            <a:spAutoFit/>
          </a:bodyPr>
          <a:lstStyle/>
          <a:p>
            <a:r>
              <a:rPr kumimoji="1" lang="ja-JP" altLang="en-US" dirty="0"/>
              <a:t>参考：住友理工</a:t>
            </a:r>
          </a:p>
        </p:txBody>
      </p:sp>
      <p:sp>
        <p:nvSpPr>
          <p:cNvPr id="3" name="コンテンツ プレースホルダー 2">
            <a:extLst>
              <a:ext uri="{FF2B5EF4-FFF2-40B4-BE49-F238E27FC236}">
                <a16:creationId xmlns:a16="http://schemas.microsoft.com/office/drawing/2014/main" id="{2B55D4EF-190B-42DC-89EC-0662A6D06C5F}"/>
              </a:ext>
            </a:extLst>
          </p:cNvPr>
          <p:cNvSpPr>
            <a:spLocks noGrp="1"/>
          </p:cNvSpPr>
          <p:nvPr>
            <p:ph idx="1"/>
          </p:nvPr>
        </p:nvSpPr>
        <p:spPr>
          <a:xfrm>
            <a:off x="266701" y="1151148"/>
            <a:ext cx="8841302" cy="4238994"/>
          </a:xfrm>
          <a:noFill/>
        </p:spPr>
        <p:txBody>
          <a:bodyPr>
            <a:normAutofit/>
          </a:bodyPr>
          <a:lstStyle/>
          <a:p>
            <a:pPr marL="0" indent="0">
              <a:buNone/>
            </a:pPr>
            <a:r>
              <a:rPr kumimoji="1" lang="ja-JP" altLang="en-US" sz="3200" b="1" dirty="0">
                <a:solidFill>
                  <a:schemeClr val="accent1">
                    <a:lumMod val="75000"/>
                  </a:schemeClr>
                </a:solidFill>
              </a:rPr>
              <a:t>まずは、</a:t>
            </a:r>
            <a:r>
              <a:rPr kumimoji="1" lang="en-US" altLang="ja-JP" sz="3200" b="1" u="sng" dirty="0">
                <a:solidFill>
                  <a:srgbClr val="FF0000"/>
                </a:solidFill>
              </a:rPr>
              <a:t>『</a:t>
            </a:r>
            <a:r>
              <a:rPr kumimoji="1" lang="ja-JP" altLang="en-US" sz="3200" b="1" u="sng" dirty="0">
                <a:solidFill>
                  <a:srgbClr val="FF0000"/>
                </a:solidFill>
              </a:rPr>
              <a:t>耐震診断</a:t>
            </a:r>
            <a:r>
              <a:rPr lang="en-US" altLang="ja-JP" sz="3200" b="1" u="sng" dirty="0">
                <a:solidFill>
                  <a:srgbClr val="FF0000"/>
                </a:solidFill>
              </a:rPr>
              <a:t>』</a:t>
            </a:r>
            <a:endParaRPr kumimoji="1" lang="en-US" altLang="ja-JP" sz="3200" b="1" u="sng" dirty="0">
              <a:solidFill>
                <a:srgbClr val="FF0000"/>
              </a:solidFill>
            </a:endParaRPr>
          </a:p>
          <a:p>
            <a:pPr marL="0" indent="0">
              <a:buNone/>
            </a:pPr>
            <a:r>
              <a:rPr lang="ja-JP" altLang="en-US" sz="3200" b="1" dirty="0">
                <a:solidFill>
                  <a:srgbClr val="FF0000"/>
                </a:solidFill>
              </a:rPr>
              <a:t>　</a:t>
            </a:r>
            <a:r>
              <a:rPr lang="ja-JP" altLang="en-US" sz="3200" b="1" dirty="0">
                <a:solidFill>
                  <a:schemeClr val="accent1">
                    <a:lumMod val="75000"/>
                  </a:schemeClr>
                </a:solidFill>
              </a:rPr>
              <a:t>基本：</a:t>
            </a:r>
            <a:r>
              <a:rPr kumimoji="1" lang="ja-JP" altLang="en-US" sz="3200" b="1" dirty="0">
                <a:solidFill>
                  <a:srgbClr val="FF0000"/>
                </a:solidFill>
              </a:rPr>
              <a:t>耐震改修（基礎、柱、梁、壁の強化）</a:t>
            </a:r>
            <a:endParaRPr kumimoji="1" lang="en-US" altLang="ja-JP" sz="3200" b="1" dirty="0">
              <a:solidFill>
                <a:srgbClr val="FF0000"/>
              </a:solidFill>
            </a:endParaRPr>
          </a:p>
          <a:p>
            <a:pPr marL="0" indent="0">
              <a:buNone/>
            </a:pPr>
            <a:r>
              <a:rPr lang="ja-JP" altLang="en-US" sz="3200" b="1" dirty="0">
                <a:solidFill>
                  <a:schemeClr val="accent1"/>
                </a:solidFill>
              </a:rPr>
              <a:t>　</a:t>
            </a:r>
            <a:r>
              <a:rPr lang="ja-JP" altLang="en-US" sz="3200" b="1" dirty="0">
                <a:solidFill>
                  <a:schemeClr val="accent1">
                    <a:lumMod val="75000"/>
                  </a:schemeClr>
                </a:solidFill>
              </a:rPr>
              <a:t>更に：</a:t>
            </a:r>
            <a:endParaRPr lang="en-US" altLang="ja-JP" sz="3200" b="1" dirty="0">
              <a:solidFill>
                <a:schemeClr val="accent1">
                  <a:lumMod val="75000"/>
                </a:schemeClr>
              </a:solidFill>
            </a:endParaRPr>
          </a:p>
          <a:p>
            <a:pPr marL="0" indent="0">
              <a:buNone/>
            </a:pPr>
            <a:r>
              <a:rPr kumimoji="1" lang="ja-JP" altLang="en-US" sz="3200" b="1" dirty="0">
                <a:solidFill>
                  <a:schemeClr val="accent1">
                    <a:lumMod val="75000"/>
                  </a:schemeClr>
                </a:solidFill>
              </a:rPr>
              <a:t>　　例えば「制震ダンパー」を入れる等</a:t>
            </a:r>
            <a:endParaRPr kumimoji="1" lang="en-US" altLang="ja-JP" sz="3200" b="1" dirty="0">
              <a:solidFill>
                <a:schemeClr val="accent1">
                  <a:lumMod val="75000"/>
                </a:schemeClr>
              </a:solidFill>
            </a:endParaRPr>
          </a:p>
          <a:p>
            <a:pPr marL="0" indent="0">
              <a:buNone/>
            </a:pPr>
            <a:r>
              <a:rPr lang="ja-JP" altLang="en-US" sz="3200" b="1" dirty="0">
                <a:solidFill>
                  <a:srgbClr val="FF0000"/>
                </a:solidFill>
              </a:rPr>
              <a:t>　　</a:t>
            </a:r>
            <a:r>
              <a:rPr lang="en-US" altLang="ja-JP" sz="3200" b="1" dirty="0">
                <a:solidFill>
                  <a:srgbClr val="FF0000"/>
                </a:solidFill>
              </a:rPr>
              <a:t>『</a:t>
            </a:r>
            <a:r>
              <a:rPr lang="ja-JP" altLang="en-US" sz="3200" b="1" dirty="0">
                <a:solidFill>
                  <a:srgbClr val="FF0000"/>
                </a:solidFill>
              </a:rPr>
              <a:t>より高い耐震性能を持つ建物</a:t>
            </a:r>
            <a:r>
              <a:rPr lang="en-US" altLang="ja-JP" sz="3200" b="1" dirty="0">
                <a:solidFill>
                  <a:srgbClr val="FF0000"/>
                </a:solidFill>
              </a:rPr>
              <a:t>』</a:t>
            </a:r>
            <a:r>
              <a:rPr lang="ja-JP" altLang="en-US" sz="3200" b="1" dirty="0">
                <a:solidFill>
                  <a:schemeClr val="accent1">
                    <a:lumMod val="75000"/>
                  </a:schemeClr>
                </a:solidFill>
              </a:rPr>
              <a:t>設計</a:t>
            </a:r>
            <a:endParaRPr kumimoji="1" lang="en-US" altLang="ja-JP" sz="3200" b="1" dirty="0">
              <a:solidFill>
                <a:schemeClr val="accent1">
                  <a:lumMod val="75000"/>
                </a:schemeClr>
              </a:solidFill>
            </a:endParaRPr>
          </a:p>
          <a:p>
            <a:pPr marL="0" indent="0">
              <a:buNone/>
            </a:pPr>
            <a:endParaRPr lang="en-US" altLang="ja-JP" sz="3200" b="1" dirty="0">
              <a:solidFill>
                <a:schemeClr val="accent1"/>
              </a:solidFill>
            </a:endParaRPr>
          </a:p>
          <a:p>
            <a:pPr marL="0" indent="0">
              <a:buNone/>
            </a:pPr>
            <a:r>
              <a:rPr lang="ja-JP" altLang="en-US" sz="3200" b="1" dirty="0">
                <a:solidFill>
                  <a:schemeClr val="accent1"/>
                </a:solidFill>
              </a:rPr>
              <a:t>　</a:t>
            </a:r>
            <a:r>
              <a:rPr lang="ja-JP" altLang="en-US" sz="3200" b="1" dirty="0">
                <a:solidFill>
                  <a:schemeClr val="accent1">
                    <a:lumMod val="75000"/>
                  </a:schemeClr>
                </a:solidFill>
              </a:rPr>
              <a:t>⇒耐震改修工事の実施</a:t>
            </a:r>
            <a:endParaRPr kumimoji="1" lang="ja-JP" altLang="en-US" sz="3200" b="1" dirty="0">
              <a:solidFill>
                <a:schemeClr val="accent1">
                  <a:lumMod val="75000"/>
                </a:schemeClr>
              </a:solidFill>
            </a:endParaRPr>
          </a:p>
        </p:txBody>
      </p:sp>
      <p:pic>
        <p:nvPicPr>
          <p:cNvPr id="6" name="図 5" descr="木製, ボックス, フロント, テーブル が含まれている画像&#10;&#10;自動的に生成された説明">
            <a:extLst>
              <a:ext uri="{FF2B5EF4-FFF2-40B4-BE49-F238E27FC236}">
                <a16:creationId xmlns:a16="http://schemas.microsoft.com/office/drawing/2014/main" id="{9BDF01F1-7AE6-4941-A601-AE29541D1C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6828" y="4281796"/>
            <a:ext cx="1919996" cy="2431995"/>
          </a:xfrm>
          <a:prstGeom prst="rect">
            <a:avLst/>
          </a:prstGeom>
        </p:spPr>
      </p:pic>
      <p:pic>
        <p:nvPicPr>
          <p:cNvPr id="7" name="図 6">
            <a:extLst>
              <a:ext uri="{FF2B5EF4-FFF2-40B4-BE49-F238E27FC236}">
                <a16:creationId xmlns:a16="http://schemas.microsoft.com/office/drawing/2014/main" id="{E8310D12-B2F0-418C-9A08-989256FC2FE5}"/>
              </a:ext>
            </a:extLst>
          </p:cNvPr>
          <p:cNvPicPr/>
          <p:nvPr/>
        </p:nvPicPr>
        <p:blipFill rotWithShape="1">
          <a:blip r:embed="rId4" cstate="email">
            <a:extLst>
              <a:ext uri="{28A0092B-C50C-407E-A947-70E740481C1C}">
                <a14:useLocalDpi xmlns:a14="http://schemas.microsoft.com/office/drawing/2010/main"/>
              </a:ext>
            </a:extLst>
          </a:blip>
          <a:srcRect l="22185" t="33848" r="24034" b="36224"/>
          <a:stretch/>
        </p:blipFill>
        <p:spPr bwMode="auto">
          <a:xfrm>
            <a:off x="7983221" y="187"/>
            <a:ext cx="1124782" cy="8429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2024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ovie View 2019-09-25 19-26-05">
            <a:hlinkClick r:id="" action="ppaction://media"/>
            <a:extLst>
              <a:ext uri="{FF2B5EF4-FFF2-40B4-BE49-F238E27FC236}">
                <a16:creationId xmlns:a16="http://schemas.microsoft.com/office/drawing/2014/main" id="{F34E10B6-11FC-44D9-91E3-ED30967D74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976024"/>
            <a:ext cx="9144000" cy="4869378"/>
          </a:xfrm>
          <a:prstGeom prst="rect">
            <a:avLst/>
          </a:prstGeom>
        </p:spPr>
      </p:pic>
      <p:sp>
        <p:nvSpPr>
          <p:cNvPr id="2" name="タイトル 1">
            <a:extLst>
              <a:ext uri="{FF2B5EF4-FFF2-40B4-BE49-F238E27FC236}">
                <a16:creationId xmlns:a16="http://schemas.microsoft.com/office/drawing/2014/main" id="{B975254B-B350-408B-9737-790C2A2A09D8}"/>
              </a:ext>
            </a:extLst>
          </p:cNvPr>
          <p:cNvSpPr>
            <a:spLocks noGrp="1"/>
          </p:cNvSpPr>
          <p:nvPr>
            <p:ph type="title"/>
          </p:nvPr>
        </p:nvSpPr>
        <p:spPr>
          <a:xfrm>
            <a:off x="704850" y="309584"/>
            <a:ext cx="7886700" cy="720724"/>
          </a:xfrm>
        </p:spPr>
        <p:txBody>
          <a:bodyPr>
            <a:normAutofit/>
          </a:bodyPr>
          <a:lstStyle/>
          <a:p>
            <a:r>
              <a:rPr kumimoji="1" lang="ja-JP" altLang="en-US" sz="3200" b="1" cap="all" dirty="0">
                <a:solidFill>
                  <a:prstClr val="black"/>
                </a:solidFill>
                <a:latin typeface="Gill Sans MT" panose="020B0502020104020203"/>
              </a:rPr>
              <a:t>熊本地震をシミュレーション</a:t>
            </a:r>
            <a:endParaRPr kumimoji="1" lang="ja-JP" altLang="en-US" sz="2400" b="1" dirty="0"/>
          </a:p>
        </p:txBody>
      </p:sp>
      <p:cxnSp>
        <p:nvCxnSpPr>
          <p:cNvPr id="5" name="直線コネクタ 4">
            <a:extLst>
              <a:ext uri="{FF2B5EF4-FFF2-40B4-BE49-F238E27FC236}">
                <a16:creationId xmlns:a16="http://schemas.microsoft.com/office/drawing/2014/main" id="{D7C42C00-789C-4080-BD87-3F22DBAC2C00}"/>
              </a:ext>
            </a:extLst>
          </p:cNvPr>
          <p:cNvCxnSpPr>
            <a:cxnSpLocks/>
          </p:cNvCxnSpPr>
          <p:nvPr/>
        </p:nvCxnSpPr>
        <p:spPr>
          <a:xfrm>
            <a:off x="628650" y="895350"/>
            <a:ext cx="7667625" cy="0"/>
          </a:xfrm>
          <a:prstGeom prst="line">
            <a:avLst/>
          </a:prstGeom>
          <a:ln w="9525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コンテンツ プレースホルダー 2">
            <a:extLst>
              <a:ext uri="{FF2B5EF4-FFF2-40B4-BE49-F238E27FC236}">
                <a16:creationId xmlns:a16="http://schemas.microsoft.com/office/drawing/2014/main" id="{8FBF408B-4434-4F5B-8A42-108DE26F86D1}"/>
              </a:ext>
            </a:extLst>
          </p:cNvPr>
          <p:cNvSpPr>
            <a:spLocks noGrp="1"/>
          </p:cNvSpPr>
          <p:nvPr>
            <p:ph idx="1"/>
          </p:nvPr>
        </p:nvSpPr>
        <p:spPr>
          <a:xfrm>
            <a:off x="228599" y="1085852"/>
            <a:ext cx="8686801" cy="837959"/>
          </a:xfrm>
        </p:spPr>
        <p:txBody>
          <a:bodyPr>
            <a:noAutofit/>
          </a:bodyPr>
          <a:lstStyle/>
          <a:p>
            <a:r>
              <a:rPr lang="ja-JP" altLang="en-US" sz="2400" b="1" dirty="0">
                <a:solidFill>
                  <a:schemeClr val="accent1">
                    <a:lumMod val="75000"/>
                  </a:schemeClr>
                </a:solidFill>
              </a:rPr>
              <a:t>先と同じ建物に</a:t>
            </a:r>
            <a:r>
              <a:rPr lang="ja-JP" altLang="en-US" sz="2400" b="1" dirty="0">
                <a:solidFill>
                  <a:srgbClr val="FF0000"/>
                </a:solidFill>
              </a:rPr>
              <a:t>制震ダンパーを付加</a:t>
            </a:r>
            <a:endParaRPr lang="en-US" altLang="ja-JP" sz="2400" b="1" dirty="0">
              <a:solidFill>
                <a:srgbClr val="FF0000"/>
              </a:solidFill>
            </a:endParaRPr>
          </a:p>
          <a:p>
            <a:r>
              <a:rPr lang="ja-JP" altLang="en-US" sz="2400" b="1" dirty="0">
                <a:solidFill>
                  <a:schemeClr val="accent1">
                    <a:lumMod val="75000"/>
                  </a:schemeClr>
                </a:solidFill>
              </a:rPr>
              <a:t>熊本地震波を入力</a:t>
            </a:r>
            <a:endParaRPr lang="en-US" altLang="ja-JP" sz="2400" b="1" dirty="0">
              <a:solidFill>
                <a:schemeClr val="accent1">
                  <a:lumMod val="75000"/>
                </a:schemeClr>
              </a:solidFill>
            </a:endParaRPr>
          </a:p>
        </p:txBody>
      </p:sp>
      <p:sp>
        <p:nvSpPr>
          <p:cNvPr id="7" name="正方形/長方形 6">
            <a:extLst>
              <a:ext uri="{FF2B5EF4-FFF2-40B4-BE49-F238E27FC236}">
                <a16:creationId xmlns:a16="http://schemas.microsoft.com/office/drawing/2014/main" id="{7D7D2F06-9838-4F95-9AA5-5C1DDF9BD60F}"/>
              </a:ext>
            </a:extLst>
          </p:cNvPr>
          <p:cNvSpPr/>
          <p:nvPr/>
        </p:nvSpPr>
        <p:spPr>
          <a:xfrm>
            <a:off x="4914900" y="5827692"/>
            <a:ext cx="1428750" cy="687408"/>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91B4159-C855-46B8-A289-E7B70685812E}"/>
              </a:ext>
            </a:extLst>
          </p:cNvPr>
          <p:cNvSpPr/>
          <p:nvPr/>
        </p:nvSpPr>
        <p:spPr>
          <a:xfrm>
            <a:off x="6343650" y="5819774"/>
            <a:ext cx="1400175" cy="695325"/>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96828B7-8F17-473B-8376-8E53DD888BE7}"/>
              </a:ext>
            </a:extLst>
          </p:cNvPr>
          <p:cNvSpPr txBox="1"/>
          <p:nvPr/>
        </p:nvSpPr>
        <p:spPr>
          <a:xfrm>
            <a:off x="5176838" y="5448835"/>
            <a:ext cx="904875" cy="369332"/>
          </a:xfrm>
          <a:prstGeom prst="rect">
            <a:avLst/>
          </a:prstGeom>
          <a:noFill/>
        </p:spPr>
        <p:txBody>
          <a:bodyPr wrap="square" rtlCol="0">
            <a:spAutoFit/>
          </a:bodyPr>
          <a:lstStyle/>
          <a:p>
            <a:r>
              <a:rPr kumimoji="1" lang="ja-JP" altLang="en-US" b="1" dirty="0">
                <a:solidFill>
                  <a:srgbClr val="0070C0"/>
                </a:solidFill>
              </a:rPr>
              <a:t>前　震</a:t>
            </a:r>
          </a:p>
        </p:txBody>
      </p:sp>
      <p:sp>
        <p:nvSpPr>
          <p:cNvPr id="10" name="テキスト ボックス 9">
            <a:extLst>
              <a:ext uri="{FF2B5EF4-FFF2-40B4-BE49-F238E27FC236}">
                <a16:creationId xmlns:a16="http://schemas.microsoft.com/office/drawing/2014/main" id="{F6FEDFCD-9414-4501-AF74-5A7652F28CEC}"/>
              </a:ext>
            </a:extLst>
          </p:cNvPr>
          <p:cNvSpPr txBox="1"/>
          <p:nvPr/>
        </p:nvSpPr>
        <p:spPr>
          <a:xfrm>
            <a:off x="6529388" y="5458360"/>
            <a:ext cx="904875" cy="369332"/>
          </a:xfrm>
          <a:prstGeom prst="rect">
            <a:avLst/>
          </a:prstGeom>
          <a:noFill/>
        </p:spPr>
        <p:txBody>
          <a:bodyPr wrap="square" rtlCol="0">
            <a:spAutoFit/>
          </a:bodyPr>
          <a:lstStyle/>
          <a:p>
            <a:r>
              <a:rPr kumimoji="1" lang="ja-JP" altLang="en-US" b="1" dirty="0">
                <a:solidFill>
                  <a:srgbClr val="FF0000"/>
                </a:solidFill>
              </a:rPr>
              <a:t>本　震</a:t>
            </a:r>
          </a:p>
        </p:txBody>
      </p:sp>
      <p:pic>
        <p:nvPicPr>
          <p:cNvPr id="13" name="図 12">
            <a:extLst>
              <a:ext uri="{FF2B5EF4-FFF2-40B4-BE49-F238E27FC236}">
                <a16:creationId xmlns:a16="http://schemas.microsoft.com/office/drawing/2014/main" id="{1B2F9360-B66A-40AF-902E-B9408D62AACE}"/>
              </a:ext>
            </a:extLst>
          </p:cNvPr>
          <p:cNvPicPr/>
          <p:nvPr/>
        </p:nvPicPr>
        <p:blipFill rotWithShape="1">
          <a:blip r:embed="rId6" cstate="email">
            <a:extLst>
              <a:ext uri="{28A0092B-C50C-407E-A947-70E740481C1C}">
                <a14:useLocalDpi xmlns:a14="http://schemas.microsoft.com/office/drawing/2010/main"/>
              </a:ext>
            </a:extLst>
          </a:blip>
          <a:srcRect l="22185" t="33848" r="24034" b="36224"/>
          <a:stretch/>
        </p:blipFill>
        <p:spPr bwMode="auto">
          <a:xfrm>
            <a:off x="7983221" y="187"/>
            <a:ext cx="1124782" cy="8429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338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9EC1F75-76F3-4BD7-86D3-14359DDD3E1F}"/>
              </a:ext>
            </a:extLst>
          </p:cNvPr>
          <p:cNvPicPr/>
          <p:nvPr/>
        </p:nvPicPr>
        <p:blipFill rotWithShape="1">
          <a:blip r:embed="rId3" cstate="email">
            <a:extLst>
              <a:ext uri="{28A0092B-C50C-407E-A947-70E740481C1C}">
                <a14:useLocalDpi xmlns:a14="http://schemas.microsoft.com/office/drawing/2010/main"/>
              </a:ext>
            </a:extLst>
          </a:blip>
          <a:srcRect l="22185" t="33848" r="24034" b="36224"/>
          <a:stretch/>
        </p:blipFill>
        <p:spPr bwMode="auto">
          <a:xfrm>
            <a:off x="6651057" y="9176"/>
            <a:ext cx="2392413" cy="2103420"/>
          </a:xfrm>
          <a:prstGeom prst="rect">
            <a:avLst/>
          </a:prstGeom>
          <a:noFill/>
          <a:ln>
            <a:noFill/>
          </a:ln>
          <a:extLst>
            <a:ext uri="{53640926-AAD7-44D8-BBD7-CCE9431645EC}">
              <a14:shadowObscured xmlns:a14="http://schemas.microsoft.com/office/drawing/2010/main"/>
            </a:ext>
          </a:extLst>
        </p:spPr>
      </p:pic>
      <p:sp>
        <p:nvSpPr>
          <p:cNvPr id="2" name="タイトル 1">
            <a:extLst>
              <a:ext uri="{FF2B5EF4-FFF2-40B4-BE49-F238E27FC236}">
                <a16:creationId xmlns:a16="http://schemas.microsoft.com/office/drawing/2014/main" id="{69FD8732-F9A4-4EF3-8BEB-E78C96B4628D}"/>
              </a:ext>
            </a:extLst>
          </p:cNvPr>
          <p:cNvSpPr>
            <a:spLocks noGrp="1"/>
          </p:cNvSpPr>
          <p:nvPr>
            <p:ph type="ctrTitle"/>
          </p:nvPr>
        </p:nvSpPr>
        <p:spPr>
          <a:xfrm>
            <a:off x="178602" y="1060886"/>
            <a:ext cx="8345103" cy="4733306"/>
          </a:xfrm>
        </p:spPr>
        <p:txBody>
          <a:bodyPr>
            <a:normAutofit fontScale="90000"/>
          </a:bodyPr>
          <a:lstStyle/>
          <a:p>
            <a:pPr algn="l"/>
            <a:r>
              <a:rPr lang="ja-JP" altLang="en-US" sz="4400" b="1" cap="all" dirty="0">
                <a:latin typeface="Gill Sans MT" panose="020B0502020104020203"/>
              </a:rPr>
              <a:t>皆さまへ</a:t>
            </a:r>
            <a:br>
              <a:rPr lang="en-US" altLang="ja-JP" sz="4400" b="1" cap="all" dirty="0">
                <a:latin typeface="Gill Sans MT" panose="020B0502020104020203"/>
              </a:rPr>
            </a:br>
            <a:br>
              <a:rPr lang="en-US" altLang="ja-JP" sz="4400" b="1" cap="all" dirty="0">
                <a:solidFill>
                  <a:schemeClr val="accent1"/>
                </a:solidFill>
                <a:latin typeface="Gill Sans MT" panose="020B0502020104020203"/>
              </a:rPr>
            </a:br>
            <a:r>
              <a:rPr lang="ja-JP" altLang="en-US" sz="4400" b="1" cap="all" dirty="0">
                <a:solidFill>
                  <a:schemeClr val="accent1">
                    <a:lumMod val="75000"/>
                  </a:schemeClr>
                </a:solidFill>
                <a:latin typeface="Gill Sans MT" panose="020B0502020104020203"/>
              </a:rPr>
              <a:t>①大切な家族や財産を守るために</a:t>
            </a:r>
            <a:br>
              <a:rPr lang="en-US" altLang="ja-JP" sz="4400" b="1" cap="all" dirty="0">
                <a:solidFill>
                  <a:schemeClr val="accent1">
                    <a:lumMod val="75000"/>
                  </a:schemeClr>
                </a:solidFill>
                <a:latin typeface="Gill Sans MT" panose="020B0502020104020203"/>
              </a:rPr>
            </a:br>
            <a:r>
              <a:rPr lang="ja-JP" altLang="en-US" sz="4400" b="1" cap="all" dirty="0">
                <a:solidFill>
                  <a:schemeClr val="accent1"/>
                </a:solidFill>
                <a:latin typeface="Gill Sans MT" panose="020B0502020104020203"/>
              </a:rPr>
              <a:t>　　</a:t>
            </a:r>
            <a:r>
              <a:rPr lang="ja-JP" altLang="en-US" sz="4400" b="1" cap="all" dirty="0">
                <a:solidFill>
                  <a:srgbClr val="FF0000"/>
                </a:solidFill>
                <a:latin typeface="Gill Sans MT" panose="020B0502020104020203"/>
              </a:rPr>
              <a:t>耐震診断を受診</a:t>
            </a:r>
            <a:r>
              <a:rPr lang="ja-JP" altLang="en-US" sz="4400" b="1" cap="all" dirty="0">
                <a:solidFill>
                  <a:schemeClr val="accent1"/>
                </a:solidFill>
                <a:latin typeface="Gill Sans MT" panose="020B0502020104020203"/>
              </a:rPr>
              <a:t>し</a:t>
            </a:r>
            <a:br>
              <a:rPr lang="en-US" altLang="ja-JP" sz="4400" b="1" cap="all" dirty="0">
                <a:solidFill>
                  <a:schemeClr val="accent1"/>
                </a:solidFill>
                <a:latin typeface="Gill Sans MT" panose="020B0502020104020203"/>
              </a:rPr>
            </a:br>
            <a:r>
              <a:rPr lang="ja-JP" altLang="en-US" sz="4400" b="1" cap="all" dirty="0">
                <a:solidFill>
                  <a:schemeClr val="accent1"/>
                </a:solidFill>
                <a:latin typeface="Gill Sans MT" panose="020B0502020104020203"/>
              </a:rPr>
              <a:t>　　　</a:t>
            </a:r>
            <a:r>
              <a:rPr lang="ja-JP" altLang="en-US" sz="4400" b="1" cap="all" dirty="0">
                <a:solidFill>
                  <a:schemeClr val="accent1">
                    <a:lumMod val="75000"/>
                  </a:schemeClr>
                </a:solidFill>
                <a:latin typeface="Gill Sans MT" panose="020B0502020104020203"/>
              </a:rPr>
              <a:t>必要があれば改修しましょう。</a:t>
            </a:r>
            <a:br>
              <a:rPr lang="en-US" altLang="ja-JP" sz="4400" b="1" cap="all" dirty="0">
                <a:solidFill>
                  <a:schemeClr val="accent1">
                    <a:lumMod val="75000"/>
                  </a:schemeClr>
                </a:solidFill>
                <a:latin typeface="Gill Sans MT" panose="020B0502020104020203"/>
              </a:rPr>
            </a:br>
            <a:r>
              <a:rPr lang="ja-JP" altLang="en-US" sz="4400" b="1" cap="all" dirty="0">
                <a:solidFill>
                  <a:schemeClr val="accent1">
                    <a:lumMod val="75000"/>
                  </a:schemeClr>
                </a:solidFill>
                <a:latin typeface="Gill Sans MT" panose="020B0502020104020203"/>
              </a:rPr>
              <a:t>②大きな地震に見舞われたら、</a:t>
            </a:r>
            <a:br>
              <a:rPr lang="en-US" altLang="ja-JP" sz="4400" b="1" cap="all" dirty="0">
                <a:solidFill>
                  <a:schemeClr val="accent1"/>
                </a:solidFill>
                <a:latin typeface="Gill Sans MT" panose="020B0502020104020203"/>
              </a:rPr>
            </a:br>
            <a:r>
              <a:rPr lang="ja-JP" altLang="en-US" sz="4400" b="1" cap="all" dirty="0">
                <a:solidFill>
                  <a:schemeClr val="accent1"/>
                </a:solidFill>
                <a:latin typeface="Gill Sans MT" panose="020B0502020104020203"/>
              </a:rPr>
              <a:t>　　</a:t>
            </a:r>
            <a:r>
              <a:rPr lang="ja-JP" altLang="en-US" sz="4400" b="1" cap="all" dirty="0">
                <a:solidFill>
                  <a:srgbClr val="FF0000"/>
                </a:solidFill>
                <a:latin typeface="Gill Sans MT" panose="020B0502020104020203"/>
              </a:rPr>
              <a:t>耐震診断を受診</a:t>
            </a:r>
            <a:r>
              <a:rPr lang="ja-JP" altLang="en-US" sz="4400" b="1" cap="all" dirty="0">
                <a:solidFill>
                  <a:schemeClr val="accent1">
                    <a:lumMod val="75000"/>
                  </a:schemeClr>
                </a:solidFill>
                <a:latin typeface="Gill Sans MT" panose="020B0502020104020203"/>
              </a:rPr>
              <a:t>しましょう。</a:t>
            </a:r>
            <a:br>
              <a:rPr lang="en-US" altLang="ja-JP" sz="4400" b="1" cap="all" dirty="0">
                <a:solidFill>
                  <a:schemeClr val="accent1">
                    <a:lumMod val="75000"/>
                  </a:schemeClr>
                </a:solidFill>
                <a:latin typeface="Gill Sans MT" panose="020B0502020104020203"/>
              </a:rPr>
            </a:br>
            <a:r>
              <a:rPr lang="ja-JP" altLang="en-US" sz="4400" b="1" cap="all" dirty="0">
                <a:solidFill>
                  <a:schemeClr val="accent1">
                    <a:lumMod val="75000"/>
                  </a:schemeClr>
                </a:solidFill>
                <a:latin typeface="Gill Sans MT" panose="020B0502020104020203"/>
              </a:rPr>
              <a:t>③新築をご計画の方は</a:t>
            </a:r>
            <a:br>
              <a:rPr lang="en-US" altLang="ja-JP" sz="4400" b="1" cap="all" dirty="0">
                <a:solidFill>
                  <a:schemeClr val="accent1"/>
                </a:solidFill>
                <a:latin typeface="Gill Sans MT" panose="020B0502020104020203"/>
              </a:rPr>
            </a:br>
            <a:r>
              <a:rPr lang="ja-JP" altLang="en-US" sz="4400" b="1" cap="all" dirty="0">
                <a:solidFill>
                  <a:schemeClr val="accent1"/>
                </a:solidFill>
                <a:latin typeface="Gill Sans MT" panose="020B0502020104020203"/>
              </a:rPr>
              <a:t>　　</a:t>
            </a:r>
            <a:r>
              <a:rPr lang="ja-JP" altLang="en-US" sz="4400" b="1" cap="all" dirty="0">
                <a:solidFill>
                  <a:srgbClr val="FF0000"/>
                </a:solidFill>
                <a:latin typeface="Gill Sans MT" panose="020B0502020104020203"/>
              </a:rPr>
              <a:t>耐震性能を上げて</a:t>
            </a:r>
            <a:r>
              <a:rPr lang="ja-JP" altLang="en-US" sz="4400" b="1" cap="all" dirty="0">
                <a:solidFill>
                  <a:schemeClr val="accent1">
                    <a:lumMod val="75000"/>
                  </a:schemeClr>
                </a:solidFill>
                <a:latin typeface="Gill Sans MT" panose="020B0502020104020203"/>
              </a:rPr>
              <a:t>おきましょう。</a:t>
            </a:r>
            <a:endParaRPr kumimoji="1" lang="ja-JP" altLang="en-US" b="1" dirty="0">
              <a:solidFill>
                <a:schemeClr val="accent1">
                  <a:lumMod val="75000"/>
                </a:schemeClr>
              </a:solidFill>
            </a:endParaRPr>
          </a:p>
        </p:txBody>
      </p:sp>
      <p:sp>
        <p:nvSpPr>
          <p:cNvPr id="3" name="字幕 2">
            <a:extLst>
              <a:ext uri="{FF2B5EF4-FFF2-40B4-BE49-F238E27FC236}">
                <a16:creationId xmlns:a16="http://schemas.microsoft.com/office/drawing/2014/main" id="{3CBD8ABF-F26F-4BF5-896A-B2AE11D58C1D}"/>
              </a:ext>
            </a:extLst>
          </p:cNvPr>
          <p:cNvSpPr>
            <a:spLocks noGrp="1"/>
          </p:cNvSpPr>
          <p:nvPr>
            <p:ph type="subTitle" idx="1"/>
          </p:nvPr>
        </p:nvSpPr>
        <p:spPr>
          <a:xfrm>
            <a:off x="2043814" y="6015573"/>
            <a:ext cx="7100186" cy="750987"/>
          </a:xfrm>
        </p:spPr>
        <p:txBody>
          <a:bodyPr>
            <a:noAutofit/>
          </a:bodyPr>
          <a:lstStyle/>
          <a:p>
            <a:pPr algn="l"/>
            <a:r>
              <a:rPr lang="ja-JP" altLang="en-US" sz="2000" cap="all" dirty="0">
                <a:solidFill>
                  <a:prstClr val="black"/>
                </a:solidFill>
                <a:latin typeface="Gill Sans MT" panose="020B0502020104020203"/>
              </a:rPr>
              <a:t>岐阜県立森林文化アカデミー</a:t>
            </a:r>
            <a:endParaRPr lang="en-US" altLang="ja-JP" sz="2000" cap="all" dirty="0">
              <a:solidFill>
                <a:prstClr val="black"/>
              </a:solidFill>
              <a:latin typeface="Gill Sans MT" panose="020B0502020104020203"/>
            </a:endParaRPr>
          </a:p>
          <a:p>
            <a:r>
              <a:rPr lang="ja-JP" altLang="en-US" sz="2000" cap="all" dirty="0">
                <a:solidFill>
                  <a:prstClr val="black"/>
                </a:solidFill>
                <a:latin typeface="Gill Sans MT" panose="020B0502020104020203"/>
              </a:rPr>
              <a:t>森と木のクリエーター科 木造建築専攻２年　森本豊茂</a:t>
            </a:r>
            <a:endParaRPr kumimoji="1" lang="ja-JP" altLang="en-US" sz="2000" dirty="0"/>
          </a:p>
        </p:txBody>
      </p:sp>
    </p:spTree>
    <p:extLst>
      <p:ext uri="{BB962C8B-B14F-4D97-AF65-F5344CB8AC3E}">
        <p14:creationId xmlns:p14="http://schemas.microsoft.com/office/powerpoint/2010/main" val="360712790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2248</TotalTime>
  <Words>1257</Words>
  <Application>Microsoft Office PowerPoint</Application>
  <PresentationFormat>画面に合わせる (4:3)</PresentationFormat>
  <Paragraphs>127</Paragraphs>
  <Slides>9</Slides>
  <Notes>9</Notes>
  <HiddenSlides>0</HiddenSlides>
  <MMClips>2</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9</vt:i4>
      </vt:variant>
    </vt:vector>
  </HeadingPairs>
  <TitlesOfParts>
    <vt:vector size="16" baseType="lpstr">
      <vt:lpstr>HG丸ｺﾞｼｯｸM-PRO</vt:lpstr>
      <vt:lpstr>游ゴシック</vt:lpstr>
      <vt:lpstr>Arial</vt:lpstr>
      <vt:lpstr>Calibri</vt:lpstr>
      <vt:lpstr>Calibri Light</vt:lpstr>
      <vt:lpstr>Gill Sans MT</vt:lpstr>
      <vt:lpstr>Office テーマ</vt:lpstr>
      <vt:lpstr>お住まいの耐震はお考えですか？</vt:lpstr>
      <vt:lpstr>建築基準法を守れば建物は壊れない？</vt:lpstr>
      <vt:lpstr>熊本地震の木造住宅被害状況は？</vt:lpstr>
      <vt:lpstr>どうして新しい建物も壊れたの？</vt:lpstr>
      <vt:lpstr>熊本地震をシミュレーション</vt:lpstr>
      <vt:lpstr>熊本地震をシミュレーション</vt:lpstr>
      <vt:lpstr>どうすればいいの？</vt:lpstr>
      <vt:lpstr>熊本地震をシミュレーション</vt:lpstr>
      <vt:lpstr>皆さまへ  ①大切な家族や財産を守るために 　　耐震診断を受診し 　　　必要があれば改修しましょう。 ②大きな地震に見舞われたら、 　　耐震診断を受診しましょう。 ③新築をご計画の方は 　　耐震性能を上げておきましょう。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「耐震化促進に向けての取り組み」 －複数地震を考慮した耐震性の見える化－</dc:title>
  <dc:creator>Morimoto Toyoshige</dc:creator>
  <cp:lastModifiedBy>Morimoto Toyoshige</cp:lastModifiedBy>
  <cp:revision>183</cp:revision>
  <cp:lastPrinted>2020-01-22T12:39:06Z</cp:lastPrinted>
  <dcterms:created xsi:type="dcterms:W3CDTF">2020-01-18T02:14:48Z</dcterms:created>
  <dcterms:modified xsi:type="dcterms:W3CDTF">2020-03-05T04:00:28Z</dcterms:modified>
</cp:coreProperties>
</file>